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5.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8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85" r:id="rId18"/>
    <p:sldId id="270" r:id="rId19"/>
    <p:sldId id="271" r:id="rId20"/>
    <p:sldId id="275" r:id="rId21"/>
    <p:sldId id="276" r:id="rId22"/>
    <p:sldId id="277" r:id="rId23"/>
    <p:sldId id="278" r:id="rId24"/>
    <p:sldId id="279" r:id="rId25"/>
    <p:sldId id="281" r:id="rId26"/>
    <p:sldId id="280" r:id="rId27"/>
    <p:sldId id="282" r:id="rId28"/>
    <p:sldId id="283" r:id="rId29"/>
    <p:sldId id="284" r:id="rId30"/>
  </p:sldIdLst>
  <p:sldSz cx="18288000" cy="10287000"/>
  <p:notesSz cx="6858000" cy="9144000"/>
  <p:embeddedFontLst>
    <p:embeddedFont>
      <p:font typeface="Arimo Bold" panose="020B0704020202020204"/>
      <p:bold r:id="rId34"/>
    </p:embeddedFont>
    <p:embeddedFont>
      <p:font typeface="Tahoma Bold" panose="020B0804030504040204"/>
      <p:bold r:id="rId35"/>
    </p:embeddedFont>
    <p:embeddedFont>
      <p:font typeface="Arial MT Pro Bold" panose="020B0802020202020204"/>
      <p:bold r:id="rId36"/>
    </p:embeddedFont>
    <p:embeddedFont>
      <p:font typeface="DejaVu Serif Bold" panose="02060803050605020204"/>
      <p:bold r:id="rId37"/>
    </p:embeddedFont>
    <p:embeddedFont>
      <p:font typeface="DejaVu Serif" panose="02060603050605020204"/>
      <p:regular r:id="rId38"/>
    </p:embeddedFont>
    <p:embeddedFont>
      <p:font typeface="Montserrat Bold" panose="00000800000000000000"/>
      <p:bold r:id="rId39"/>
    </p:embeddedFont>
    <p:embeddedFont>
      <p:font typeface="Poppins" panose="00000500000000000000"/>
      <p:regular r:id="rId40"/>
    </p:embeddedFont>
    <p:embeddedFont>
      <p:font typeface="Montserrat" panose="00000500000000000000"/>
      <p:regular r:id="rId41"/>
    </p:embeddedFont>
    <p:embeddedFont>
      <p:font typeface="Calibri" panose="020F050202020403020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9" userDrawn="1">
          <p15:clr>
            <a:srgbClr val="A4A3A4"/>
          </p15:clr>
        </p15:guide>
        <p15:guide id="2" pos="2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D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49"/>
        <p:guide pos="29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font" Target="fonts/font12.fntdata"/><Relationship Id="rId44" Type="http://schemas.openxmlformats.org/officeDocument/2006/relationships/font" Target="fonts/font11.fntdata"/><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1" name="Group 11"/>
          <p:cNvGrpSpPr/>
          <p:nvPr/>
        </p:nvGrpSpPr>
        <p:grpSpPr>
          <a:xfrm rot="0">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4" name="Freeform 14"/>
          <p:cNvSpPr/>
          <p:nvPr/>
        </p:nvSpPr>
        <p:spPr>
          <a:xfrm>
            <a:off x="8686909" y="8496037"/>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1"/>
            <a:stretch>
              <a:fillRect/>
            </a:stretch>
          </a:blipFill>
        </p:spPr>
      </p:sp>
      <p:sp>
        <p:nvSpPr>
          <p:cNvPr id="15" name="Freeform 15"/>
          <p:cNvSpPr/>
          <p:nvPr/>
        </p:nvSpPr>
        <p:spPr>
          <a:xfrm>
            <a:off x="1391331" y="2794864"/>
            <a:ext cx="2857800" cy="3443318"/>
          </a:xfrm>
          <a:custGeom>
            <a:avLst/>
            <a:gdLst/>
            <a:ahLst/>
            <a:cxnLst/>
            <a:rect l="l" t="t" r="r" b="b"/>
            <a:pathLst>
              <a:path w="2857800" h="3443318">
                <a:moveTo>
                  <a:pt x="0" y="0"/>
                </a:moveTo>
                <a:lnTo>
                  <a:pt x="2857800" y="0"/>
                </a:lnTo>
                <a:lnTo>
                  <a:pt x="2857800" y="3443318"/>
                </a:lnTo>
                <a:lnTo>
                  <a:pt x="0" y="3443318"/>
                </a:lnTo>
                <a:lnTo>
                  <a:pt x="0" y="0"/>
                </a:lnTo>
                <a:close/>
              </a:path>
            </a:pathLst>
          </a:custGeom>
          <a:blipFill>
            <a:blip r:embed="rId2"/>
            <a:stretch>
              <a:fillRect l="-92" r="-92"/>
            </a:stretch>
          </a:blipFill>
        </p:spPr>
      </p:sp>
      <p:grpSp>
        <p:nvGrpSpPr>
          <p:cNvPr id="16" name="Group 16"/>
          <p:cNvGrpSpPr/>
          <p:nvPr/>
        </p:nvGrpSpPr>
        <p:grpSpPr>
          <a:xfrm rot="0">
            <a:off x="3939664" y="301049"/>
            <a:ext cx="11886405" cy="3110974"/>
            <a:chOff x="0" y="0"/>
            <a:chExt cx="15848540" cy="4147965"/>
          </a:xfrm>
        </p:grpSpPr>
        <p:sp>
          <p:nvSpPr>
            <p:cNvPr id="17" name="Freeform 17" descr="A black background with blue text&#10;&#10;Description automatically generated"/>
            <p:cNvSpPr/>
            <p:nvPr/>
          </p:nvSpPr>
          <p:spPr>
            <a:xfrm>
              <a:off x="0" y="0"/>
              <a:ext cx="15848585" cy="4147947"/>
            </a:xfrm>
            <a:custGeom>
              <a:avLst/>
              <a:gdLst/>
              <a:ahLst/>
              <a:cxnLst/>
              <a:rect l="l" t="t" r="r" b="b"/>
              <a:pathLst>
                <a:path w="15848585" h="4147947">
                  <a:moveTo>
                    <a:pt x="0" y="0"/>
                  </a:moveTo>
                  <a:lnTo>
                    <a:pt x="15848585" y="0"/>
                  </a:lnTo>
                  <a:lnTo>
                    <a:pt x="15848585" y="4147947"/>
                  </a:lnTo>
                  <a:lnTo>
                    <a:pt x="0" y="4147947"/>
                  </a:lnTo>
                  <a:lnTo>
                    <a:pt x="0" y="0"/>
                  </a:lnTo>
                  <a:close/>
                </a:path>
              </a:pathLst>
            </a:custGeom>
            <a:blipFill>
              <a:blip r:embed="rId3"/>
              <a:stretch>
                <a:fillRect t="-4" b="-4"/>
              </a:stretch>
            </a:blipFill>
          </p:spPr>
        </p:sp>
      </p:grpSp>
      <p:grpSp>
        <p:nvGrpSpPr>
          <p:cNvPr id="18" name="Group 18"/>
          <p:cNvGrpSpPr/>
          <p:nvPr/>
        </p:nvGrpSpPr>
        <p:grpSpPr>
          <a:xfrm rot="0">
            <a:off x="5410200" y="3009900"/>
            <a:ext cx="10640060" cy="5492751"/>
            <a:chOff x="0" y="-746243"/>
            <a:chExt cx="14186748" cy="9520650"/>
          </a:xfrm>
        </p:grpSpPr>
        <p:sp>
          <p:nvSpPr>
            <p:cNvPr id="19" name="Freeform 19"/>
            <p:cNvSpPr/>
            <p:nvPr/>
          </p:nvSpPr>
          <p:spPr>
            <a:xfrm>
              <a:off x="0" y="-746243"/>
              <a:ext cx="14086742" cy="6062175"/>
            </a:xfrm>
            <a:custGeom>
              <a:avLst/>
              <a:gdLst/>
              <a:ahLst/>
              <a:cxnLst/>
              <a:rect l="l" t="t" r="r" b="b"/>
              <a:pathLst>
                <a:path w="14086742" h="6062175">
                  <a:moveTo>
                    <a:pt x="0" y="0"/>
                  </a:moveTo>
                  <a:lnTo>
                    <a:pt x="14086742" y="0"/>
                  </a:lnTo>
                  <a:lnTo>
                    <a:pt x="14086742" y="6062175"/>
                  </a:lnTo>
                  <a:lnTo>
                    <a:pt x="0" y="6062175"/>
                  </a:lnTo>
                  <a:close/>
                </a:path>
              </a:pathLst>
            </a:custGeom>
            <a:solidFill>
              <a:srgbClr val="000000">
                <a:alpha val="0"/>
              </a:srgbClr>
            </a:solidFill>
          </p:spPr>
        </p:sp>
        <p:sp>
          <p:nvSpPr>
            <p:cNvPr id="20" name="TextBox 20"/>
            <p:cNvSpPr txBox="1"/>
            <p:nvPr/>
          </p:nvSpPr>
          <p:spPr>
            <a:xfrm>
              <a:off x="99907" y="2159482"/>
              <a:ext cx="14086841" cy="6614925"/>
            </a:xfrm>
            <a:prstGeom prst="rect">
              <a:avLst/>
            </a:prstGeom>
          </p:spPr>
          <p:txBody>
            <a:bodyPr lIns="0" tIns="0" rIns="0" bIns="0" rtlCol="0" anchor="b"/>
            <a:lstStyle/>
            <a:p>
              <a:pPr algn="ctr">
                <a:lnSpc>
                  <a:spcPts val="7680"/>
                </a:lnSpc>
              </a:pPr>
              <a:r>
                <a:rPr lang="en-US" sz="6400" b="1">
                  <a:solidFill>
                    <a:srgbClr val="333333"/>
                  </a:solidFill>
                  <a:latin typeface="Arimo Bold" panose="020B0704020202020204"/>
                  <a:ea typeface="Arimo Bold" panose="020B0704020202020204"/>
                  <a:cs typeface="Arimo Bold" panose="020B0704020202020204"/>
                  <a:sym typeface="Arimo Bold" panose="020B0704020202020204"/>
                </a:rPr>
                <a:t>SUMMER COURSE 2025</a:t>
              </a:r>
              <a:endParaRPr lang="en-US" sz="6400" b="1">
                <a:solidFill>
                  <a:srgbClr val="333333"/>
                </a:solidFill>
                <a:latin typeface="Arimo Bold" panose="020B0704020202020204"/>
                <a:ea typeface="Arimo Bold" panose="020B0704020202020204"/>
                <a:cs typeface="Arimo Bold" panose="020B0704020202020204"/>
                <a:sym typeface="Arimo Bold" panose="020B0704020202020204"/>
              </a:endParaRPr>
            </a:p>
            <a:p>
              <a:pPr algn="ctr">
                <a:lnSpc>
                  <a:spcPts val="7680"/>
                </a:lnSpc>
              </a:pPr>
              <a:r>
                <a:rPr lang="en-US" sz="6400" b="1">
                  <a:solidFill>
                    <a:srgbClr val="333333"/>
                  </a:solidFill>
                  <a:latin typeface="Arimo Bold" panose="020B0704020202020204"/>
                  <a:ea typeface="Arimo Bold" panose="020B0704020202020204"/>
                  <a:cs typeface="Arimo Bold" panose="020B0704020202020204"/>
                  <a:sym typeface="Arimo Bold" panose="020B0704020202020204"/>
                </a:rPr>
                <a:t>ĐỒ ÁN CUỐI KHÓA:</a:t>
              </a:r>
              <a:endParaRPr lang="en-US" sz="6400" b="1">
                <a:solidFill>
                  <a:srgbClr val="333333"/>
                </a:solidFill>
                <a:latin typeface="Arimo Bold" panose="020B0704020202020204"/>
                <a:ea typeface="Arimo Bold" panose="020B0704020202020204"/>
                <a:cs typeface="Arimo Bold" panose="020B0704020202020204"/>
                <a:sym typeface="Arimo Bold" panose="020B0704020202020204"/>
              </a:endParaRPr>
            </a:p>
            <a:p>
              <a:pPr algn="ctr">
                <a:lnSpc>
                  <a:spcPts val="7680"/>
                </a:lnSpc>
              </a:pPr>
              <a:r>
                <a:rPr lang="en-US" sz="6400" b="1">
                  <a:solidFill>
                    <a:srgbClr val="333333"/>
                  </a:solidFill>
                  <a:latin typeface="Arimo Bold" panose="020B0704020202020204"/>
                  <a:ea typeface="Arimo Bold" panose="020B0704020202020204"/>
                  <a:cs typeface="Arimo Bold" panose="020B0704020202020204"/>
                  <a:sym typeface="Arimo Bold" panose="020B0704020202020204"/>
                </a:rPr>
                <a:t>THIẾT KẾ VÀ MÔ PHỎNG STRONG ARM LATCH TRÊN CÔNG NGHỆ 250 NM</a:t>
              </a:r>
              <a:endParaRPr lang="en-US" sz="6400" b="1">
                <a:solidFill>
                  <a:srgbClr val="333333"/>
                </a:solidFill>
                <a:latin typeface="Arimo Bold" panose="020B0704020202020204"/>
                <a:ea typeface="Arimo Bold" panose="020B0704020202020204"/>
                <a:cs typeface="Arimo Bold" panose="020B0704020202020204"/>
                <a:sym typeface="Arimo Bold" panose="020B0704020202020204"/>
              </a:endParaRPr>
            </a:p>
          </p:txBody>
        </p:sp>
      </p:grpSp>
      <p:sp>
        <p:nvSpPr>
          <p:cNvPr id="21" name="Freeform 21"/>
          <p:cNvSpPr/>
          <p:nvPr/>
        </p:nvSpPr>
        <p:spPr>
          <a:xfrm>
            <a:off x="2874645" y="300990"/>
            <a:ext cx="14016355" cy="3262630"/>
          </a:xfrm>
          <a:custGeom>
            <a:avLst/>
            <a:gdLst/>
            <a:ahLst/>
            <a:cxnLst/>
            <a:rect l="l" t="t" r="r" b="b"/>
            <a:pathLst>
              <a:path w="14016056" h="6901912">
                <a:moveTo>
                  <a:pt x="0" y="0"/>
                </a:moveTo>
                <a:lnTo>
                  <a:pt x="14016056" y="0"/>
                </a:lnTo>
                <a:lnTo>
                  <a:pt x="14016056" y="6901912"/>
                </a:lnTo>
                <a:lnTo>
                  <a:pt x="0" y="6901912"/>
                </a:lnTo>
                <a:lnTo>
                  <a:pt x="0" y="0"/>
                </a:lnTo>
                <a:close/>
              </a:path>
            </a:pathLst>
          </a:custGeom>
          <a:blipFill>
            <a:blip r:embed="rId4">
              <a:extLst>
                <a:ext uri="{96DAC541-7B7A-43D3-8B79-37D633B846F1}">
                  <asvg:svgBlip xmlns:asvg="http://schemas.microsoft.com/office/drawing/2016/SVG/main" r:embed="rId5"/>
                </a:ext>
              </a:extLst>
            </a:blip>
            <a:stretch>
              <a:fillRect t="-9" b="-9"/>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929195" y="8389571"/>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763552" y="2728504"/>
            <a:ext cx="6133587" cy="5917470"/>
          </a:xfrm>
          <a:custGeom>
            <a:avLst/>
            <a:gdLst/>
            <a:ahLst/>
            <a:cxnLst/>
            <a:rect l="l" t="t" r="r" b="b"/>
            <a:pathLst>
              <a:path w="6133587" h="5917470">
                <a:moveTo>
                  <a:pt x="0" y="0"/>
                </a:moveTo>
                <a:lnTo>
                  <a:pt x="6133587" y="0"/>
                </a:lnTo>
                <a:lnTo>
                  <a:pt x="6133587" y="5917471"/>
                </a:lnTo>
                <a:lnTo>
                  <a:pt x="0" y="5917471"/>
                </a:lnTo>
                <a:lnTo>
                  <a:pt x="0" y="0"/>
                </a:lnTo>
                <a:close/>
              </a:path>
            </a:pathLst>
          </a:custGeom>
          <a:blipFill>
            <a:blip r:embed="rId1"/>
            <a:stretch>
              <a:fillRect/>
            </a:stretch>
          </a:blipFill>
        </p:spPr>
      </p:sp>
      <p:sp>
        <p:nvSpPr>
          <p:cNvPr id="12" name="TextBox 12"/>
          <p:cNvSpPr txBox="1"/>
          <p:nvPr/>
        </p:nvSpPr>
        <p:spPr>
          <a:xfrm>
            <a:off x="611699" y="646251"/>
            <a:ext cx="12426276" cy="912998"/>
          </a:xfrm>
          <a:prstGeom prst="rect">
            <a:avLst/>
          </a:prstGeom>
        </p:spPr>
        <p:txBody>
          <a:bodyPr lIns="0" tIns="0" rIns="0" bIns="0" rtlCol="0" anchor="t">
            <a:spAutoFit/>
          </a:bodyPr>
          <a:lstStyle/>
          <a:p>
            <a:pPr algn="l">
              <a:lnSpc>
                <a:spcPts val="7425"/>
              </a:lnSpc>
              <a:spcBef>
                <a:spcPct val="0"/>
              </a:spcBef>
            </a:pPr>
            <a:r>
              <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043893" y="1758636"/>
            <a:ext cx="9913189" cy="700709"/>
          </a:xfrm>
          <a:prstGeom prst="rect">
            <a:avLst/>
          </a:prstGeom>
        </p:spPr>
        <p:txBody>
          <a:bodyPr lIns="0" tIns="0" rIns="0" bIns="0" rtlCol="0" anchor="t">
            <a:spAutoFit/>
          </a:bodyPr>
          <a:lstStyle/>
          <a:p>
            <a:pPr algn="l">
              <a:lnSpc>
                <a:spcPts val="5480"/>
              </a:lnSpc>
            </a:pPr>
            <a:r>
              <a:rPr lang="en-US" sz="3915" spc="-78">
                <a:solidFill>
                  <a:srgbClr val="000000"/>
                </a:solidFill>
                <a:latin typeface="Poppins" panose="00000500000000000000"/>
                <a:ea typeface="Poppins" panose="00000500000000000000"/>
                <a:cs typeface="Poppins" panose="00000500000000000000"/>
                <a:sym typeface="Poppins" panose="00000500000000000000"/>
              </a:rPr>
              <a:t>2</a:t>
            </a:r>
            <a:r>
              <a:rPr lang="en-US" sz="3915" spc="-78">
                <a:solidFill>
                  <a:srgbClr val="000000"/>
                </a:solidFill>
                <a:latin typeface="Poppins" panose="00000500000000000000"/>
                <a:ea typeface="Poppins" panose="00000500000000000000"/>
                <a:cs typeface="Poppins" panose="00000500000000000000"/>
                <a:sym typeface="Poppins" panose="00000500000000000000"/>
              </a:rPr>
              <a:t>. Nguyên lý hoạt động cơ bản</a:t>
            </a:r>
            <a:endParaRPr lang="en-US" sz="3915" spc="-78">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919516" y="8903150"/>
            <a:ext cx="5821658" cy="2064385"/>
          </a:xfrm>
          <a:prstGeom prst="rect">
            <a:avLst/>
          </a:prstGeom>
        </p:spPr>
        <p:txBody>
          <a:bodyPr lIns="0" tIns="0" rIns="0" bIns="0" rtlCol="0" anchor="t">
            <a:spAutoFit/>
          </a:bodyPr>
          <a:lstStyle/>
          <a:p>
            <a:pPr algn="ctr">
              <a:lnSpc>
                <a:spcPts val="3220"/>
              </a:lnSpc>
              <a:spcBef>
                <a:spcPct val="0"/>
              </a:spcBef>
            </a:pPr>
            <a:r>
              <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rPr>
              <a:t>Hình 1.6 Mạch tương đường của SA Latch trong giai đoạn thứ 3</a:t>
            </a:r>
            <a:endPar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220"/>
              </a:lnSpc>
              <a:spcBef>
                <a:spcPct val="0"/>
              </a:spcBef>
            </a:pPr>
          </a:p>
          <a:p>
            <a:pPr algn="ctr">
              <a:lnSpc>
                <a:spcPts val="3220"/>
              </a:lnSpc>
              <a:spcBef>
                <a:spcPct val="0"/>
              </a:spcBef>
            </a:pPr>
          </a:p>
          <a:p>
            <a:pPr algn="ctr">
              <a:lnSpc>
                <a:spcPts val="3220"/>
              </a:lnSpc>
              <a:spcBef>
                <a:spcPct val="0"/>
              </a:spcBef>
            </a:pPr>
          </a:p>
        </p:txBody>
      </p:sp>
      <p:sp>
        <p:nvSpPr>
          <p:cNvPr id="15" name="TextBox 15"/>
          <p:cNvSpPr txBox="1"/>
          <p:nvPr/>
        </p:nvSpPr>
        <p:spPr>
          <a:xfrm>
            <a:off x="9031237" y="2163894"/>
            <a:ext cx="8013476" cy="6534785"/>
          </a:xfrm>
          <a:prstGeom prst="rect">
            <a:avLst/>
          </a:prstGeom>
        </p:spPr>
        <p:txBody>
          <a:bodyPr lIns="0" tIns="0" rIns="0" bIns="0" rtlCol="0" anchor="t">
            <a:spAutoFit/>
          </a:bodyPr>
          <a:lstStyle/>
          <a:p>
            <a:pPr algn="l">
              <a:lnSpc>
                <a:spcPts val="3920"/>
              </a:lnSpc>
            </a:p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Tro</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ng giai đoạn thứ ba:</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Khi điện áp ở các nút P và Q bắt đầu giảm, cặp NMOS hồi tiếp chéo dẫn, cho phép dòng từ nút X và Y chảy xuống.</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Điện áp tại P, Q giảm do tụ xả, tạo ra sự chênh lệch điện áp giữa X và Y.</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Nhờ dòng vi sai từ đầu vào, sự khác biệt nhỏ này được khuếch đại dần theo thời gian.</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Pha này chính là giai đoạn tăng cường khuếch đại nhờ hồi tiếp dương, làm cho tín hiệu đầu ra ở X và Y bắt đầu tách biệt rõ hơn.</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920"/>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929195" y="8389571"/>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2363212" y="2764146"/>
            <a:ext cx="4934266" cy="5993711"/>
          </a:xfrm>
          <a:custGeom>
            <a:avLst/>
            <a:gdLst/>
            <a:ahLst/>
            <a:cxnLst/>
            <a:rect l="l" t="t" r="r" b="b"/>
            <a:pathLst>
              <a:path w="4934266" h="5993711">
                <a:moveTo>
                  <a:pt x="0" y="0"/>
                </a:moveTo>
                <a:lnTo>
                  <a:pt x="4934266" y="0"/>
                </a:lnTo>
                <a:lnTo>
                  <a:pt x="4934266" y="5993711"/>
                </a:lnTo>
                <a:lnTo>
                  <a:pt x="0" y="5993711"/>
                </a:lnTo>
                <a:lnTo>
                  <a:pt x="0" y="0"/>
                </a:lnTo>
                <a:close/>
              </a:path>
            </a:pathLst>
          </a:custGeom>
          <a:blipFill>
            <a:blip r:embed="rId1"/>
            <a:stretch>
              <a:fillRect/>
            </a:stretch>
          </a:blipFill>
        </p:spPr>
      </p:sp>
      <p:sp>
        <p:nvSpPr>
          <p:cNvPr id="12" name="TextBox 12"/>
          <p:cNvSpPr txBox="1"/>
          <p:nvPr/>
        </p:nvSpPr>
        <p:spPr>
          <a:xfrm>
            <a:off x="611699" y="646251"/>
            <a:ext cx="12426276" cy="912998"/>
          </a:xfrm>
          <a:prstGeom prst="rect">
            <a:avLst/>
          </a:prstGeom>
        </p:spPr>
        <p:txBody>
          <a:bodyPr lIns="0" tIns="0" rIns="0" bIns="0" rtlCol="0" anchor="t">
            <a:spAutoFit/>
          </a:bodyPr>
          <a:lstStyle/>
          <a:p>
            <a:pPr algn="l">
              <a:lnSpc>
                <a:spcPts val="7425"/>
              </a:lnSpc>
              <a:spcBef>
                <a:spcPct val="0"/>
              </a:spcBef>
            </a:pPr>
            <a:r>
              <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043893" y="1758636"/>
            <a:ext cx="9913189" cy="700709"/>
          </a:xfrm>
          <a:prstGeom prst="rect">
            <a:avLst/>
          </a:prstGeom>
        </p:spPr>
        <p:txBody>
          <a:bodyPr lIns="0" tIns="0" rIns="0" bIns="0" rtlCol="0" anchor="t">
            <a:spAutoFit/>
          </a:bodyPr>
          <a:lstStyle/>
          <a:p>
            <a:pPr algn="l">
              <a:lnSpc>
                <a:spcPts val="5480"/>
              </a:lnSpc>
            </a:pPr>
            <a:r>
              <a:rPr lang="en-US" sz="3915" spc="-78">
                <a:solidFill>
                  <a:srgbClr val="000000"/>
                </a:solidFill>
                <a:latin typeface="Poppins" panose="00000500000000000000"/>
                <a:ea typeface="Poppins" panose="00000500000000000000"/>
                <a:cs typeface="Poppins" panose="00000500000000000000"/>
                <a:sym typeface="Poppins" panose="00000500000000000000"/>
              </a:rPr>
              <a:t>2</a:t>
            </a:r>
            <a:r>
              <a:rPr lang="en-US" sz="3915" spc="-78">
                <a:solidFill>
                  <a:srgbClr val="000000"/>
                </a:solidFill>
                <a:latin typeface="Poppins" panose="00000500000000000000"/>
                <a:ea typeface="Poppins" panose="00000500000000000000"/>
                <a:cs typeface="Poppins" panose="00000500000000000000"/>
                <a:sym typeface="Poppins" panose="00000500000000000000"/>
              </a:rPr>
              <a:t>. Nguyên lý hoạt động cơ bản</a:t>
            </a:r>
            <a:endParaRPr lang="en-US" sz="3915" spc="-78">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919516" y="8903150"/>
            <a:ext cx="5821658" cy="2477135"/>
          </a:xfrm>
          <a:prstGeom prst="rect">
            <a:avLst/>
          </a:prstGeom>
        </p:spPr>
        <p:txBody>
          <a:bodyPr lIns="0" tIns="0" rIns="0" bIns="0" rtlCol="0" anchor="t">
            <a:spAutoFit/>
          </a:bodyPr>
          <a:lstStyle/>
          <a:p>
            <a:pPr algn="ctr">
              <a:lnSpc>
                <a:spcPts val="3220"/>
              </a:lnSpc>
              <a:spcBef>
                <a:spcPct val="0"/>
              </a:spcBef>
            </a:pPr>
            <a:r>
              <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rPr>
              <a:t>Hình 1.7 Sơ đồ tương đương của Latch trong giai đoạn cuối</a:t>
            </a:r>
            <a:endPar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220"/>
              </a:lnSpc>
              <a:spcBef>
                <a:spcPct val="0"/>
              </a:spcBef>
            </a:pPr>
          </a:p>
          <a:p>
            <a:pPr algn="ctr">
              <a:lnSpc>
                <a:spcPts val="3220"/>
              </a:lnSpc>
              <a:spcBef>
                <a:spcPct val="0"/>
              </a:spcBef>
            </a:pPr>
          </a:p>
          <a:p>
            <a:pPr algn="ctr">
              <a:lnSpc>
                <a:spcPts val="3220"/>
              </a:lnSpc>
              <a:spcBef>
                <a:spcPct val="0"/>
              </a:spcBef>
            </a:pPr>
          </a:p>
          <a:p>
            <a:pPr algn="ctr">
              <a:lnSpc>
                <a:spcPts val="3220"/>
              </a:lnSpc>
              <a:spcBef>
                <a:spcPct val="0"/>
              </a:spcBef>
            </a:pPr>
          </a:p>
        </p:txBody>
      </p:sp>
      <p:sp>
        <p:nvSpPr>
          <p:cNvPr id="15" name="TextBox 15"/>
          <p:cNvSpPr txBox="1"/>
          <p:nvPr/>
        </p:nvSpPr>
        <p:spPr>
          <a:xfrm>
            <a:off x="9031237" y="2163894"/>
            <a:ext cx="8013476" cy="6534785"/>
          </a:xfrm>
          <a:prstGeom prst="rect">
            <a:avLst/>
          </a:prstGeom>
        </p:spPr>
        <p:txBody>
          <a:bodyPr lIns="0" tIns="0" rIns="0" bIns="0" rtlCol="0" anchor="t">
            <a:spAutoFit/>
          </a:bodyPr>
          <a:lstStyle/>
          <a:p>
            <a:pPr algn="l">
              <a:lnSpc>
                <a:spcPts val="3920"/>
              </a:lnSpc>
            </a:p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Tro</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ng giai đoạn cuối:</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Khi clock vẫn ở mức cao, một nhánh NMOS dẫn mạnh (tuyến tính sâu) còn nhánh đối diện tắt.</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Điện áp tại P, Q tiếp tục giảm đến mức khiến PMOS tiền nạp bật, kích hoạt hồi tiếp dương mạnh.</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Kết quả: một đầu ra được kéo nhanh lên VDD, còn đầu ra kia bị kéo xuống GND.</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Đây là giai đoạn ra quyết định cuối cùng, xảy ra rất nhanh nhờ cơ chế tái sinh.</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Đầu ra cuối cùng trở thành tín hiệu số rail-to-rail rõ ràng (0 và 1).</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920"/>
              </a:lnSpc>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929195" y="8389571"/>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559454" y="2764146"/>
            <a:ext cx="8471783" cy="5635360"/>
          </a:xfrm>
          <a:custGeom>
            <a:avLst/>
            <a:gdLst/>
            <a:ahLst/>
            <a:cxnLst/>
            <a:rect l="l" t="t" r="r" b="b"/>
            <a:pathLst>
              <a:path w="8471783" h="5635360">
                <a:moveTo>
                  <a:pt x="0" y="0"/>
                </a:moveTo>
                <a:lnTo>
                  <a:pt x="8471783" y="0"/>
                </a:lnTo>
                <a:lnTo>
                  <a:pt x="8471783" y="5635360"/>
                </a:lnTo>
                <a:lnTo>
                  <a:pt x="0" y="5635360"/>
                </a:lnTo>
                <a:lnTo>
                  <a:pt x="0" y="0"/>
                </a:lnTo>
                <a:close/>
              </a:path>
            </a:pathLst>
          </a:custGeom>
          <a:blipFill>
            <a:blip r:embed="rId1"/>
            <a:stretch>
              <a:fillRect/>
            </a:stretch>
          </a:blipFill>
        </p:spPr>
      </p:sp>
      <p:sp>
        <p:nvSpPr>
          <p:cNvPr id="12" name="TextBox 12"/>
          <p:cNvSpPr txBox="1"/>
          <p:nvPr/>
        </p:nvSpPr>
        <p:spPr>
          <a:xfrm>
            <a:off x="611699" y="646251"/>
            <a:ext cx="12426276" cy="912998"/>
          </a:xfrm>
          <a:prstGeom prst="rect">
            <a:avLst/>
          </a:prstGeom>
        </p:spPr>
        <p:txBody>
          <a:bodyPr lIns="0" tIns="0" rIns="0" bIns="0" rtlCol="0" anchor="t">
            <a:spAutoFit/>
          </a:bodyPr>
          <a:lstStyle/>
          <a:p>
            <a:pPr algn="l">
              <a:lnSpc>
                <a:spcPts val="7425"/>
              </a:lnSpc>
              <a:spcBef>
                <a:spcPct val="0"/>
              </a:spcBef>
            </a:pPr>
            <a:r>
              <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043893" y="1758636"/>
            <a:ext cx="9913189" cy="700709"/>
          </a:xfrm>
          <a:prstGeom prst="rect">
            <a:avLst/>
          </a:prstGeom>
        </p:spPr>
        <p:txBody>
          <a:bodyPr lIns="0" tIns="0" rIns="0" bIns="0" rtlCol="0" anchor="t">
            <a:spAutoFit/>
          </a:bodyPr>
          <a:lstStyle/>
          <a:p>
            <a:pPr algn="l">
              <a:lnSpc>
                <a:spcPts val="5480"/>
              </a:lnSpc>
            </a:pPr>
            <a:r>
              <a:rPr lang="en-US" sz="3915" spc="-78">
                <a:solidFill>
                  <a:srgbClr val="000000"/>
                </a:solidFill>
                <a:latin typeface="Poppins" panose="00000500000000000000"/>
                <a:ea typeface="Poppins" panose="00000500000000000000"/>
                <a:cs typeface="Poppins" panose="00000500000000000000"/>
                <a:sym typeface="Poppins" panose="00000500000000000000"/>
              </a:rPr>
              <a:t>2</a:t>
            </a:r>
            <a:r>
              <a:rPr lang="en-US" sz="3915" spc="-78">
                <a:solidFill>
                  <a:srgbClr val="000000"/>
                </a:solidFill>
                <a:latin typeface="Poppins" panose="00000500000000000000"/>
                <a:ea typeface="Poppins" panose="00000500000000000000"/>
                <a:cs typeface="Poppins" panose="00000500000000000000"/>
                <a:sym typeface="Poppins" panose="00000500000000000000"/>
              </a:rPr>
              <a:t>. Nguyên lý hoạt động cơ bản</a:t>
            </a:r>
            <a:endParaRPr lang="en-US" sz="3915" spc="-78">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371600" y="8903335"/>
            <a:ext cx="6998970" cy="1131570"/>
          </a:xfrm>
          <a:prstGeom prst="rect">
            <a:avLst/>
          </a:prstGeom>
        </p:spPr>
        <p:txBody>
          <a:bodyPr wrap="square" lIns="0" tIns="0" rIns="0" bIns="0" rtlCol="0" anchor="t">
            <a:noAutofit/>
          </a:bodyPr>
          <a:lstStyle/>
          <a:p>
            <a:pPr algn="ctr">
              <a:lnSpc>
                <a:spcPts val="3220"/>
              </a:lnSpc>
              <a:spcBef>
                <a:spcPct val="0"/>
              </a:spcBef>
            </a:pPr>
            <a:r>
              <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rPr>
              <a:t>Hình 1.8 Đồ thị cho thấy điện áp đầu ra được khuếch đại trong giai đoạn cuối</a:t>
            </a:r>
            <a:endPar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220"/>
              </a:lnSpc>
              <a:spcBef>
                <a:spcPct val="0"/>
              </a:spcBef>
            </a:pPr>
          </a:p>
          <a:p>
            <a:pPr algn="ctr">
              <a:lnSpc>
                <a:spcPts val="3220"/>
              </a:lnSpc>
              <a:spcBef>
                <a:spcPct val="0"/>
              </a:spcBef>
            </a:pPr>
          </a:p>
          <a:p>
            <a:pPr algn="ctr">
              <a:lnSpc>
                <a:spcPts val="3220"/>
              </a:lnSpc>
              <a:spcBef>
                <a:spcPct val="0"/>
              </a:spcBef>
            </a:pPr>
          </a:p>
          <a:p>
            <a:pPr algn="ctr">
              <a:lnSpc>
                <a:spcPts val="3220"/>
              </a:lnSpc>
              <a:spcBef>
                <a:spcPct val="0"/>
              </a:spcBef>
            </a:pPr>
          </a:p>
          <a:p>
            <a:pPr algn="ctr">
              <a:lnSpc>
                <a:spcPts val="3220"/>
              </a:lnSpc>
              <a:spcBef>
                <a:spcPct val="0"/>
              </a:spcBef>
            </a:pPr>
          </a:p>
        </p:txBody>
      </p:sp>
      <p:sp>
        <p:nvSpPr>
          <p:cNvPr id="15" name="TextBox 15"/>
          <p:cNvSpPr txBox="1"/>
          <p:nvPr/>
        </p:nvSpPr>
        <p:spPr>
          <a:xfrm>
            <a:off x="9031237" y="2163894"/>
            <a:ext cx="8013476" cy="6534785"/>
          </a:xfrm>
          <a:prstGeom prst="rect">
            <a:avLst/>
          </a:prstGeom>
        </p:spPr>
        <p:txBody>
          <a:bodyPr lIns="0" tIns="0" rIns="0" bIns="0" rtlCol="0" anchor="t">
            <a:spAutoFit/>
          </a:bodyPr>
          <a:lstStyle/>
          <a:p>
            <a:pPr algn="l">
              <a:lnSpc>
                <a:spcPts val="3920"/>
              </a:lnSpc>
            </a:p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StrongArm Latch là một Latch động, hoạt động dựa trên xung clock, sau khi xung Clock kết thúc, nếu không lưu trữ thì điện áp đầu ra có thể bị thay đổi do nhiễu. </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Do đó cần gắn thêm một RS Latch để lưu lại kết quả sau khi chuỗi xung CK của SA Latch kết thúc. </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Ngoài ra, StrongArm Latch cho đầu ra là một cặp vi sai  và , RS Latch có thể chuyển cặp này thành tín hiệu logic số 0 và 1 để đồng bộ với các mạch logic phía sau.</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920"/>
              </a:lnSpc>
            </a:pPr>
          </a:p>
          <a:p>
            <a:pPr algn="l">
              <a:lnSpc>
                <a:spcPts val="3920"/>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929195" y="8389571"/>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TextBox 11"/>
          <p:cNvSpPr txBox="1"/>
          <p:nvPr/>
        </p:nvSpPr>
        <p:spPr>
          <a:xfrm>
            <a:off x="611699" y="646251"/>
            <a:ext cx="12426276" cy="912998"/>
          </a:xfrm>
          <a:prstGeom prst="rect">
            <a:avLst/>
          </a:prstGeom>
        </p:spPr>
        <p:txBody>
          <a:bodyPr lIns="0" tIns="0" rIns="0" bIns="0" rtlCol="0" anchor="t">
            <a:spAutoFit/>
          </a:bodyPr>
          <a:lstStyle/>
          <a:p>
            <a:pPr algn="l">
              <a:lnSpc>
                <a:spcPts val="7425"/>
              </a:lnSpc>
              <a:spcBef>
                <a:spcPct val="0"/>
              </a:spcBef>
            </a:pPr>
            <a:r>
              <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2" name="TextBox 12"/>
          <p:cNvSpPr txBox="1"/>
          <p:nvPr/>
        </p:nvSpPr>
        <p:spPr>
          <a:xfrm>
            <a:off x="1043893" y="1758636"/>
            <a:ext cx="9913189" cy="702310"/>
          </a:xfrm>
          <a:prstGeom prst="rect">
            <a:avLst/>
          </a:prstGeom>
        </p:spPr>
        <p:txBody>
          <a:bodyPr lIns="0" tIns="0" rIns="0" bIns="0" rtlCol="0" anchor="t">
            <a:spAutoFit/>
          </a:bodyPr>
          <a:lstStyle/>
          <a:p>
            <a:pPr algn="l">
              <a:lnSpc>
                <a:spcPts val="5480"/>
              </a:lnSpc>
            </a:pPr>
            <a:r>
              <a:rPr lang="en-US" sz="3915" spc="-78">
                <a:solidFill>
                  <a:srgbClr val="000000"/>
                </a:solidFill>
                <a:latin typeface="Poppins" panose="00000500000000000000"/>
                <a:ea typeface="Poppins" panose="00000500000000000000"/>
                <a:cs typeface="Poppins" panose="00000500000000000000"/>
                <a:sym typeface="Poppins" panose="00000500000000000000"/>
              </a:rPr>
              <a:t>3</a:t>
            </a:r>
            <a:r>
              <a:rPr lang="en-US" sz="3915" spc="-78">
                <a:solidFill>
                  <a:srgbClr val="000000"/>
                </a:solidFill>
                <a:latin typeface="Poppins" panose="00000500000000000000"/>
                <a:ea typeface="Poppins" panose="00000500000000000000"/>
                <a:cs typeface="Poppins" panose="00000500000000000000"/>
                <a:sym typeface="Poppins" panose="00000500000000000000"/>
              </a:rPr>
              <a:t>. Độ chênh lệch</a:t>
            </a:r>
            <a:endParaRPr lang="en-US" sz="3915" spc="-78">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3" name="TextBox 13"/>
          <p:cNvSpPr txBox="1"/>
          <p:nvPr/>
        </p:nvSpPr>
        <p:spPr>
          <a:xfrm>
            <a:off x="1391331" y="2640321"/>
            <a:ext cx="12767009" cy="3845561"/>
          </a:xfrm>
          <a:prstGeom prst="rect">
            <a:avLst/>
          </a:prstGeom>
        </p:spPr>
        <p:txBody>
          <a:bodyPr lIns="0" tIns="0" rIns="0" bIns="0" rtlCol="0" anchor="t">
            <a:spAutoFit/>
          </a:bodyPr>
          <a:lstStyle/>
          <a:p>
            <a:pPr algn="l">
              <a:lnSpc>
                <a:spcPts val="4340"/>
              </a:lnSpc>
            </a:pPr>
          </a:p>
          <a:p>
            <a:pPr marL="669290" lvl="1" indent="-334645" algn="l">
              <a:lnSpc>
                <a:spcPts val="4340"/>
              </a:lnSpc>
              <a:buFont typeface="Arial" panose="020B0604020202020204"/>
              <a:buChar char="•"/>
            </a:pPr>
            <a:r>
              <a:rPr lang="en-US" sz="3100">
                <a:solidFill>
                  <a:srgbClr val="000000"/>
                </a:solidFill>
                <a:latin typeface="Times New Roman" panose="02020603050405020304"/>
                <a:ea typeface="Times New Roman" panose="02020603050405020304"/>
                <a:cs typeface="Times New Roman" panose="02020603050405020304"/>
                <a:sym typeface="Times New Roman" panose="02020603050405020304"/>
              </a:rPr>
              <a:t>Để </a:t>
            </a:r>
            <a:r>
              <a:rPr lang="en-US" sz="3100">
                <a:solidFill>
                  <a:srgbClr val="000000"/>
                </a:solidFill>
                <a:latin typeface="Times New Roman" panose="02020603050405020304"/>
                <a:ea typeface="Times New Roman" panose="02020603050405020304"/>
                <a:cs typeface="Times New Roman" panose="02020603050405020304"/>
                <a:sym typeface="Times New Roman" panose="02020603050405020304"/>
              </a:rPr>
              <a:t>hoạt động như một khuếch đại cảm biến thì điện áp lệch quy yếu ngõ vào phải đủ nhỏ. Việc nạp trước của các PMOS S1, S2,  S3 và S4 làm cho các M3, M4, M5 và M6 tắt nên không làm ảnh hưởng đến độ lệch. Do đó, chỉnh M1 và M2 là nguyên nhân chính gây ra độ lệch.</a:t>
            </a:r>
            <a:endParaRPr lang="en-US" sz="3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340"/>
              </a:lnSpc>
            </a:pPr>
          </a:p>
          <a:p>
            <a:pPr algn="l">
              <a:lnSpc>
                <a:spcPts val="4340"/>
              </a:lnSpc>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070265" y="8003226"/>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sp>
        <p:nvSpPr>
          <p:cNvPr id="3" name="Freeform 3"/>
          <p:cNvSpPr/>
          <p:nvPr/>
        </p:nvSpPr>
        <p:spPr>
          <a:xfrm>
            <a:off x="9812504" y="8003226"/>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grpSp>
        <p:nvGrpSpPr>
          <p:cNvPr id="4" name="Group 4"/>
          <p:cNvGrpSpPr/>
          <p:nvPr/>
        </p:nvGrpSpPr>
        <p:grpSpPr>
          <a:xfrm rot="0">
            <a:off x="-2123887" y="-2346523"/>
            <a:ext cx="4693046" cy="469304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7" name="Group 7"/>
          <p:cNvGrpSpPr/>
          <p:nvPr/>
        </p:nvGrpSpPr>
        <p:grpSpPr>
          <a:xfrm rot="0">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0" name="Freeform 10"/>
          <p:cNvSpPr/>
          <p:nvPr/>
        </p:nvSpPr>
        <p:spPr>
          <a:xfrm>
            <a:off x="9422713" y="2627377"/>
            <a:ext cx="7836587" cy="5559740"/>
          </a:xfrm>
          <a:custGeom>
            <a:avLst/>
            <a:gdLst/>
            <a:ahLst/>
            <a:cxnLst/>
            <a:rect l="l" t="t" r="r" b="b"/>
            <a:pathLst>
              <a:path w="7836587" h="5559740">
                <a:moveTo>
                  <a:pt x="0" y="0"/>
                </a:moveTo>
                <a:lnTo>
                  <a:pt x="7836587" y="0"/>
                </a:lnTo>
                <a:lnTo>
                  <a:pt x="7836587" y="5559741"/>
                </a:lnTo>
                <a:lnTo>
                  <a:pt x="0" y="5559741"/>
                </a:lnTo>
                <a:lnTo>
                  <a:pt x="0" y="0"/>
                </a:lnTo>
                <a:close/>
              </a:path>
            </a:pathLst>
          </a:custGeom>
          <a:blipFill>
            <a:blip r:embed="rId2"/>
            <a:stretch>
              <a:fillRect/>
            </a:stretch>
          </a:blipFill>
        </p:spPr>
      </p:sp>
      <p:sp>
        <p:nvSpPr>
          <p:cNvPr id="11" name="Freeform 11"/>
          <p:cNvSpPr/>
          <p:nvPr/>
        </p:nvSpPr>
        <p:spPr>
          <a:xfrm>
            <a:off x="1249219" y="2594173"/>
            <a:ext cx="7483892" cy="5592944"/>
          </a:xfrm>
          <a:custGeom>
            <a:avLst/>
            <a:gdLst/>
            <a:ahLst/>
            <a:cxnLst/>
            <a:rect l="l" t="t" r="r" b="b"/>
            <a:pathLst>
              <a:path w="7483892" h="5592944">
                <a:moveTo>
                  <a:pt x="0" y="0"/>
                </a:moveTo>
                <a:lnTo>
                  <a:pt x="7483892" y="0"/>
                </a:lnTo>
                <a:lnTo>
                  <a:pt x="7483892" y="5592945"/>
                </a:lnTo>
                <a:lnTo>
                  <a:pt x="0" y="5592945"/>
                </a:lnTo>
                <a:lnTo>
                  <a:pt x="0" y="0"/>
                </a:lnTo>
                <a:close/>
              </a:path>
            </a:pathLst>
          </a:custGeom>
          <a:blipFill>
            <a:blip r:embed="rId3"/>
            <a:stretch>
              <a:fillRect/>
            </a:stretch>
          </a:blipFill>
        </p:spPr>
      </p:sp>
      <p:sp>
        <p:nvSpPr>
          <p:cNvPr id="12" name="TextBox 12"/>
          <p:cNvSpPr txBox="1"/>
          <p:nvPr/>
        </p:nvSpPr>
        <p:spPr>
          <a:xfrm>
            <a:off x="673021" y="1176786"/>
            <a:ext cx="11167247" cy="870376"/>
          </a:xfrm>
          <a:prstGeom prst="rect">
            <a:avLst/>
          </a:prstGeom>
        </p:spPr>
        <p:txBody>
          <a:bodyPr lIns="0" tIns="0" rIns="0" bIns="0" rtlCol="0" anchor="t">
            <a:spAutoFit/>
          </a:bodyPr>
          <a:lstStyle/>
          <a:p>
            <a:pPr marL="1102995" lvl="1" indent="-551180" algn="ctr">
              <a:lnSpc>
                <a:spcPts val="7150"/>
              </a:lnSpc>
              <a:spcBef>
                <a:spcPct val="0"/>
              </a:spcBef>
              <a:buAutoNum type="arabicPeriod"/>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Đặc điểm kỹ thuật và kiến trúc</a:t>
            </a:r>
            <a:endParaRPr 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sp>
        <p:nvSpPr>
          <p:cNvPr id="13" name="TextBox 13"/>
          <p:cNvSpPr txBox="1"/>
          <p:nvPr/>
        </p:nvSpPr>
        <p:spPr>
          <a:xfrm>
            <a:off x="3262271" y="9099831"/>
            <a:ext cx="3457788" cy="465170"/>
          </a:xfrm>
          <a:prstGeom prst="rect">
            <a:avLst/>
          </a:prstGeom>
        </p:spPr>
        <p:txBody>
          <a:bodyPr lIns="0" tIns="0" rIns="0" bIns="0" rtlCol="0" anchor="t">
            <a:spAutoFit/>
          </a:bodyPr>
          <a:lstStyle/>
          <a:p>
            <a:pPr marL="0" lvl="0" indent="0" algn="ctr">
              <a:lnSpc>
                <a:spcPts val="3760"/>
              </a:lnSpc>
              <a:spcBef>
                <a:spcPct val="0"/>
              </a:spcBef>
            </a:pPr>
            <a:r>
              <a:rPr lang="en-US" sz="2685" b="1">
                <a:solidFill>
                  <a:srgbClr val="FFFFFF"/>
                </a:solidFill>
                <a:latin typeface="Montserrat Bold" panose="00000800000000000000"/>
                <a:ea typeface="Montserrat Bold" panose="00000800000000000000"/>
                <a:cs typeface="Montserrat Bold" panose="00000800000000000000"/>
                <a:sym typeface="Montserrat Bold" panose="00000800000000000000"/>
              </a:rPr>
              <a:t>Đặc điểm kỹ thuật</a:t>
            </a:r>
            <a:endParaRPr lang="en-US" sz="268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nvSpPr>
        <p:spPr>
          <a:xfrm>
            <a:off x="11902303" y="9099831"/>
            <a:ext cx="2877407" cy="465170"/>
          </a:xfrm>
          <a:prstGeom prst="rect">
            <a:avLst/>
          </a:prstGeom>
        </p:spPr>
        <p:txBody>
          <a:bodyPr lIns="0" tIns="0" rIns="0" bIns="0" rtlCol="0" anchor="t">
            <a:spAutoFit/>
          </a:bodyPr>
          <a:lstStyle/>
          <a:p>
            <a:pPr marL="0" lvl="0" indent="0" algn="ctr">
              <a:lnSpc>
                <a:spcPts val="3760"/>
              </a:lnSpc>
              <a:spcBef>
                <a:spcPct val="0"/>
              </a:spcBef>
            </a:pPr>
            <a:r>
              <a:rPr lang="en-US" sz="2685" b="1">
                <a:solidFill>
                  <a:srgbClr val="FFFFFF"/>
                </a:solidFill>
                <a:latin typeface="Montserrat Bold" panose="00000800000000000000"/>
                <a:ea typeface="Montserrat Bold" panose="00000800000000000000"/>
                <a:cs typeface="Montserrat Bold" panose="00000800000000000000"/>
                <a:sym typeface="Montserrat Bold" panose="00000800000000000000"/>
              </a:rPr>
              <a:t>Kiến trúc</a:t>
            </a:r>
            <a:endParaRPr lang="en-US" sz="268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538480" y="115570"/>
            <a:ext cx="4827905" cy="951865"/>
          </a:xfrm>
          <a:prstGeom prst="rect">
            <a:avLst/>
          </a:prstGeom>
        </p:spPr>
        <p:txBody>
          <a:bodyPr wrap="square"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 Mô phỏng</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070265" y="8003226"/>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sp>
        <p:nvSpPr>
          <p:cNvPr id="3" name="Freeform 3"/>
          <p:cNvSpPr/>
          <p:nvPr/>
        </p:nvSpPr>
        <p:spPr>
          <a:xfrm>
            <a:off x="9812504" y="8003226"/>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grpSp>
        <p:nvGrpSpPr>
          <p:cNvPr id="4" name="Group 4"/>
          <p:cNvGrpSpPr/>
          <p:nvPr/>
        </p:nvGrpSpPr>
        <p:grpSpPr>
          <a:xfrm rot="0">
            <a:off x="-2123887" y="-2346523"/>
            <a:ext cx="4693046" cy="469304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7" name="Group 7"/>
          <p:cNvGrpSpPr/>
          <p:nvPr/>
        </p:nvGrpSpPr>
        <p:grpSpPr>
          <a:xfrm rot="0">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0" name="Freeform 10"/>
          <p:cNvSpPr/>
          <p:nvPr/>
        </p:nvSpPr>
        <p:spPr>
          <a:xfrm>
            <a:off x="510997" y="2627377"/>
            <a:ext cx="8633003" cy="5606344"/>
          </a:xfrm>
          <a:custGeom>
            <a:avLst/>
            <a:gdLst/>
            <a:ahLst/>
            <a:cxnLst/>
            <a:rect l="l" t="t" r="r" b="b"/>
            <a:pathLst>
              <a:path w="8633003" h="5606344">
                <a:moveTo>
                  <a:pt x="0" y="0"/>
                </a:moveTo>
                <a:lnTo>
                  <a:pt x="8633003" y="0"/>
                </a:lnTo>
                <a:lnTo>
                  <a:pt x="8633003" y="5606344"/>
                </a:lnTo>
                <a:lnTo>
                  <a:pt x="0" y="5606344"/>
                </a:lnTo>
                <a:lnTo>
                  <a:pt x="0" y="0"/>
                </a:lnTo>
                <a:close/>
              </a:path>
            </a:pathLst>
          </a:custGeom>
          <a:blipFill>
            <a:blip r:embed="rId2"/>
            <a:stretch>
              <a:fillRect/>
            </a:stretch>
          </a:blipFill>
        </p:spPr>
      </p:sp>
      <p:sp>
        <p:nvSpPr>
          <p:cNvPr id="12" name="TextBox 12"/>
          <p:cNvSpPr txBox="1"/>
          <p:nvPr/>
        </p:nvSpPr>
        <p:spPr>
          <a:xfrm>
            <a:off x="-756125" y="1179363"/>
            <a:ext cx="11167247" cy="870376"/>
          </a:xfrm>
          <a:prstGeom prst="rect">
            <a:avLst/>
          </a:prstGeom>
        </p:spPr>
        <p:txBody>
          <a:bodyPr lIns="0" tIns="0" rIns="0" bIns="0" rtlCol="0" anchor="t">
            <a:spAutoFit/>
          </a:bodyPr>
          <a:lstStyle/>
          <a:p>
            <a:pPr algn="ctr">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2. Strong Arm Latch</a:t>
            </a:r>
            <a:endParaRPr 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sp>
        <p:nvSpPr>
          <p:cNvPr id="13" name="TextBox 13"/>
          <p:cNvSpPr txBox="1"/>
          <p:nvPr/>
        </p:nvSpPr>
        <p:spPr>
          <a:xfrm>
            <a:off x="1654927" y="8895821"/>
            <a:ext cx="6345143" cy="481965"/>
          </a:xfrm>
          <a:prstGeom prst="rect">
            <a:avLst/>
          </a:prstGeom>
        </p:spPr>
        <p:txBody>
          <a:bodyPr lIns="0" tIns="0" rIns="0" bIns="0" rtlCol="0" anchor="t">
            <a:spAutoFit/>
          </a:bodyPr>
          <a:lstStyle/>
          <a:p>
            <a:pPr marL="0" lvl="0" indent="0" algn="ctr">
              <a:lnSpc>
                <a:spcPts val="3760"/>
              </a:lnSpc>
              <a:spcBef>
                <a:spcPct val="0"/>
              </a:spcBef>
            </a:pPr>
            <a:r>
              <a:rPr lang="en-US" sz="2685" b="1">
                <a:solidFill>
                  <a:srgbClr val="FFFFFF"/>
                </a:solidFill>
                <a:latin typeface="Montserrat Bold" panose="00000800000000000000"/>
                <a:ea typeface="Montserrat Bold" panose="00000800000000000000"/>
                <a:cs typeface="Montserrat Bold" panose="00000800000000000000"/>
                <a:sym typeface="Montserrat Bold" panose="00000800000000000000"/>
              </a:rPr>
              <a:t>Schematic mạch StrongArm Latch</a:t>
            </a:r>
            <a:endParaRPr lang="en-US" sz="268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nvSpPr>
        <p:spPr>
          <a:xfrm>
            <a:off x="11348472" y="8895821"/>
            <a:ext cx="5095722" cy="465170"/>
          </a:xfrm>
          <a:prstGeom prst="rect">
            <a:avLst/>
          </a:prstGeom>
        </p:spPr>
        <p:txBody>
          <a:bodyPr lIns="0" tIns="0" rIns="0" bIns="0" rtlCol="0" anchor="t">
            <a:spAutoFit/>
          </a:bodyPr>
          <a:lstStyle/>
          <a:p>
            <a:pPr marL="0" lvl="0" indent="0" algn="ctr">
              <a:lnSpc>
                <a:spcPts val="3760"/>
              </a:lnSpc>
              <a:spcBef>
                <a:spcPct val="0"/>
              </a:spcBef>
            </a:pPr>
            <a:r>
              <a:rPr lang="en-US" sz="2685" b="1">
                <a:solidFill>
                  <a:srgbClr val="FFFFFF"/>
                </a:solidFill>
                <a:latin typeface="Montserrat Bold" panose="00000800000000000000"/>
                <a:ea typeface="Montserrat Bold" panose="00000800000000000000"/>
                <a:cs typeface="Montserrat Bold" panose="00000800000000000000"/>
                <a:sym typeface="Montserrat Bold" panose="00000800000000000000"/>
              </a:rPr>
              <a:t>Bảng kích thước các MOS</a:t>
            </a:r>
            <a:endParaRPr lang="en-US" sz="268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538480" y="115570"/>
            <a:ext cx="4754245" cy="951865"/>
          </a:xfrm>
          <a:prstGeom prst="rect">
            <a:avLst/>
          </a:prstGeom>
        </p:spPr>
        <p:txBody>
          <a:bodyPr wrap="square"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 Mô phỏng</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pic>
        <p:nvPicPr>
          <p:cNvPr id="16" name="Picture 15"/>
          <p:cNvPicPr>
            <a:picLocks noChangeAspect="1"/>
          </p:cNvPicPr>
          <p:nvPr/>
        </p:nvPicPr>
        <p:blipFill>
          <a:blip r:embed="rId3"/>
          <a:stretch>
            <a:fillRect/>
          </a:stretch>
        </p:blipFill>
        <p:spPr>
          <a:xfrm>
            <a:off x="9829800" y="2630805"/>
            <a:ext cx="8049895" cy="5622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070265" y="8003226"/>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sp>
        <p:nvSpPr>
          <p:cNvPr id="3" name="Freeform 3"/>
          <p:cNvSpPr/>
          <p:nvPr/>
        </p:nvSpPr>
        <p:spPr>
          <a:xfrm>
            <a:off x="9812504" y="8003226"/>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grpSp>
        <p:nvGrpSpPr>
          <p:cNvPr id="4" name="Group 4"/>
          <p:cNvGrpSpPr/>
          <p:nvPr/>
        </p:nvGrpSpPr>
        <p:grpSpPr>
          <a:xfrm rot="0">
            <a:off x="-2123887" y="-2346523"/>
            <a:ext cx="4693046" cy="469304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7" name="Group 7"/>
          <p:cNvGrpSpPr/>
          <p:nvPr/>
        </p:nvGrpSpPr>
        <p:grpSpPr>
          <a:xfrm rot="0">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2" name="TextBox 12"/>
          <p:cNvSpPr txBox="1"/>
          <p:nvPr/>
        </p:nvSpPr>
        <p:spPr>
          <a:xfrm>
            <a:off x="116205" y="1181100"/>
            <a:ext cx="9046210" cy="916940"/>
          </a:xfrm>
          <a:prstGeom prst="rect">
            <a:avLst/>
          </a:prstGeom>
        </p:spPr>
        <p:txBody>
          <a:bodyPr wrap="square" lIns="0" tIns="0" rIns="0" bIns="0" rtlCol="0" anchor="t">
            <a:spAutoFit/>
          </a:bodyPr>
          <a:lstStyle/>
          <a:p>
            <a:pPr algn="ctr">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2. StrongArm Latch</a:t>
            </a:r>
            <a:endParaRPr 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sp>
        <p:nvSpPr>
          <p:cNvPr id="15" name="TextBox 15"/>
          <p:cNvSpPr txBox="1"/>
          <p:nvPr/>
        </p:nvSpPr>
        <p:spPr>
          <a:xfrm>
            <a:off x="538480" y="115570"/>
            <a:ext cx="4754245" cy="951865"/>
          </a:xfrm>
          <a:prstGeom prst="rect">
            <a:avLst/>
          </a:prstGeom>
        </p:spPr>
        <p:txBody>
          <a:bodyPr wrap="square"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 Mô phỏng</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pic>
        <p:nvPicPr>
          <p:cNvPr id="16" name="Picture 15"/>
          <p:cNvPicPr/>
          <p:nvPr/>
        </p:nvPicPr>
        <p:blipFill>
          <a:blip r:embed="rId2"/>
          <a:stretch>
            <a:fillRect/>
          </a:stretch>
        </p:blipFill>
        <p:spPr>
          <a:xfrm>
            <a:off x="990600" y="2857500"/>
            <a:ext cx="7298055" cy="5792470"/>
          </a:xfrm>
          <a:prstGeom prst="rect">
            <a:avLst/>
          </a:prstGeom>
        </p:spPr>
      </p:pic>
      <p:sp>
        <p:nvSpPr>
          <p:cNvPr id="17" name="Text Box 16"/>
          <p:cNvSpPr txBox="1"/>
          <p:nvPr/>
        </p:nvSpPr>
        <p:spPr>
          <a:xfrm>
            <a:off x="5562600" y="9161145"/>
            <a:ext cx="7227570" cy="521970"/>
          </a:xfrm>
          <a:prstGeom prst="rect">
            <a:avLst/>
          </a:prstGeom>
          <a:noFill/>
        </p:spPr>
        <p:txBody>
          <a:bodyPr wrap="square" rtlCol="0">
            <a:spAutoFit/>
          </a:bodyPr>
          <a:p>
            <a:r>
              <a:rPr lang="en-US" sz="2800" b="1">
                <a:solidFill>
                  <a:schemeClr val="bg1"/>
                </a:solidFill>
              </a:rPr>
              <a:t>Mạch sau khi symbol và mạch chạy testbench</a:t>
            </a:r>
            <a:endParaRPr lang="en-US" sz="2800" b="1">
              <a:solidFill>
                <a:schemeClr val="bg1"/>
              </a:solidFill>
            </a:endParaRPr>
          </a:p>
        </p:txBody>
      </p:sp>
      <p:pic>
        <p:nvPicPr>
          <p:cNvPr id="35"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341485" y="2858135"/>
            <a:ext cx="8129270" cy="57918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3963" y="8490768"/>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sp>
        <p:nvSpPr>
          <p:cNvPr id="3" name="Freeform 3"/>
          <p:cNvSpPr/>
          <p:nvPr/>
        </p:nvSpPr>
        <p:spPr>
          <a:xfrm>
            <a:off x="6226619" y="8490768"/>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sp>
        <p:nvSpPr>
          <p:cNvPr id="4" name="Freeform 4"/>
          <p:cNvSpPr/>
          <p:nvPr/>
        </p:nvSpPr>
        <p:spPr>
          <a:xfrm>
            <a:off x="12215756" y="8490768"/>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grpSp>
        <p:nvGrpSpPr>
          <p:cNvPr id="5" name="Group 5"/>
          <p:cNvGrpSpPr/>
          <p:nvPr/>
        </p:nvGrpSpPr>
        <p:grpSpPr>
          <a:xfrm rot="0">
            <a:off x="12215756" y="2565917"/>
            <a:ext cx="5841799" cy="6683830"/>
            <a:chOff x="0" y="0"/>
            <a:chExt cx="1554321" cy="1778359"/>
          </a:xfrm>
        </p:grpSpPr>
        <p:sp>
          <p:nvSpPr>
            <p:cNvPr id="6" name="Freeform 6"/>
            <p:cNvSpPr/>
            <p:nvPr/>
          </p:nvSpPr>
          <p:spPr>
            <a:xfrm>
              <a:off x="0" y="0"/>
              <a:ext cx="1554321" cy="1778359"/>
            </a:xfrm>
            <a:custGeom>
              <a:avLst/>
              <a:gdLst/>
              <a:ahLst/>
              <a:cxnLst/>
              <a:rect l="l" t="t" r="r" b="b"/>
              <a:pathLst>
                <a:path w="1554321" h="1778359">
                  <a:moveTo>
                    <a:pt x="58312" y="0"/>
                  </a:moveTo>
                  <a:lnTo>
                    <a:pt x="1496009" y="0"/>
                  </a:lnTo>
                  <a:cubicBezTo>
                    <a:pt x="1511474" y="0"/>
                    <a:pt x="1526306" y="6144"/>
                    <a:pt x="1537241" y="17079"/>
                  </a:cubicBezTo>
                  <a:cubicBezTo>
                    <a:pt x="1548177" y="28015"/>
                    <a:pt x="1554321" y="42846"/>
                    <a:pt x="1554321" y="58312"/>
                  </a:cubicBezTo>
                  <a:lnTo>
                    <a:pt x="1554321" y="1720047"/>
                  </a:lnTo>
                  <a:cubicBezTo>
                    <a:pt x="1554321" y="1735512"/>
                    <a:pt x="1548177" y="1750344"/>
                    <a:pt x="1537241" y="1761280"/>
                  </a:cubicBezTo>
                  <a:cubicBezTo>
                    <a:pt x="1526306" y="1772215"/>
                    <a:pt x="1511474" y="1778359"/>
                    <a:pt x="1496009" y="1778359"/>
                  </a:cubicBezTo>
                  <a:lnTo>
                    <a:pt x="58312" y="1778359"/>
                  </a:lnTo>
                  <a:cubicBezTo>
                    <a:pt x="42846" y="1778359"/>
                    <a:pt x="28015" y="1772215"/>
                    <a:pt x="17079" y="1761280"/>
                  </a:cubicBezTo>
                  <a:cubicBezTo>
                    <a:pt x="6144" y="1750344"/>
                    <a:pt x="0" y="1735512"/>
                    <a:pt x="0" y="1720047"/>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816459"/>
            </a:xfrm>
            <a:prstGeom prst="rect">
              <a:avLst/>
            </a:prstGeom>
          </p:spPr>
          <p:txBody>
            <a:bodyPr lIns="50800" tIns="50800" rIns="50800" bIns="50800" rtlCol="0" anchor="ctr"/>
            <a:lstStyle/>
            <a:p>
              <a:pPr algn="ctr">
                <a:lnSpc>
                  <a:spcPts val="2660"/>
                </a:lnSpc>
              </a:pPr>
            </a:p>
            <a:p>
              <a:pPr algn="ctr">
                <a:lnSpc>
                  <a:spcPts val="2660"/>
                </a:lnSpc>
              </a:pPr>
            </a:p>
          </p:txBody>
        </p:sp>
      </p:grpSp>
      <p:grpSp>
        <p:nvGrpSpPr>
          <p:cNvPr id="8" name="Group 8"/>
          <p:cNvGrpSpPr/>
          <p:nvPr/>
        </p:nvGrpSpPr>
        <p:grpSpPr>
          <a:xfrm rot="0">
            <a:off x="6226619" y="2565917"/>
            <a:ext cx="5841799" cy="6683830"/>
            <a:chOff x="0" y="0"/>
            <a:chExt cx="1554321" cy="1778359"/>
          </a:xfrm>
        </p:grpSpPr>
        <p:sp>
          <p:nvSpPr>
            <p:cNvPr id="9" name="Freeform 9"/>
            <p:cNvSpPr/>
            <p:nvPr/>
          </p:nvSpPr>
          <p:spPr>
            <a:xfrm>
              <a:off x="0" y="0"/>
              <a:ext cx="1554321" cy="1778359"/>
            </a:xfrm>
            <a:custGeom>
              <a:avLst/>
              <a:gdLst/>
              <a:ahLst/>
              <a:cxnLst/>
              <a:rect l="l" t="t" r="r" b="b"/>
              <a:pathLst>
                <a:path w="1554321" h="1778359">
                  <a:moveTo>
                    <a:pt x="58312" y="0"/>
                  </a:moveTo>
                  <a:lnTo>
                    <a:pt x="1496009" y="0"/>
                  </a:lnTo>
                  <a:cubicBezTo>
                    <a:pt x="1511474" y="0"/>
                    <a:pt x="1526306" y="6144"/>
                    <a:pt x="1537241" y="17079"/>
                  </a:cubicBezTo>
                  <a:cubicBezTo>
                    <a:pt x="1548177" y="28015"/>
                    <a:pt x="1554321" y="42846"/>
                    <a:pt x="1554321" y="58312"/>
                  </a:cubicBezTo>
                  <a:lnTo>
                    <a:pt x="1554321" y="1720047"/>
                  </a:lnTo>
                  <a:cubicBezTo>
                    <a:pt x="1554321" y="1735512"/>
                    <a:pt x="1548177" y="1750344"/>
                    <a:pt x="1537241" y="1761280"/>
                  </a:cubicBezTo>
                  <a:cubicBezTo>
                    <a:pt x="1526306" y="1772215"/>
                    <a:pt x="1511474" y="1778359"/>
                    <a:pt x="1496009" y="1778359"/>
                  </a:cubicBezTo>
                  <a:lnTo>
                    <a:pt x="58312" y="1778359"/>
                  </a:lnTo>
                  <a:cubicBezTo>
                    <a:pt x="42846" y="1778359"/>
                    <a:pt x="28015" y="1772215"/>
                    <a:pt x="17079" y="1761280"/>
                  </a:cubicBezTo>
                  <a:cubicBezTo>
                    <a:pt x="6144" y="1750344"/>
                    <a:pt x="0" y="1735512"/>
                    <a:pt x="0" y="1720047"/>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816459"/>
            </a:xfrm>
            <a:prstGeom prst="rect">
              <a:avLst/>
            </a:prstGeom>
          </p:spPr>
          <p:txBody>
            <a:bodyPr lIns="50800" tIns="50800" rIns="50800" bIns="50800" rtlCol="0" anchor="ctr"/>
            <a:lstStyle/>
            <a:p>
              <a:pPr algn="ctr">
                <a:lnSpc>
                  <a:spcPts val="2660"/>
                </a:lnSpc>
              </a:pPr>
            </a:p>
            <a:p>
              <a:pPr algn="ctr">
                <a:lnSpc>
                  <a:spcPts val="2660"/>
                </a:lnSpc>
              </a:pPr>
            </a:p>
          </p:txBody>
        </p:sp>
      </p:grpSp>
      <p:grpSp>
        <p:nvGrpSpPr>
          <p:cNvPr id="11" name="Group 11"/>
          <p:cNvGrpSpPr/>
          <p:nvPr/>
        </p:nvGrpSpPr>
        <p:grpSpPr>
          <a:xfrm rot="0">
            <a:off x="233963" y="2565917"/>
            <a:ext cx="5841799" cy="6683830"/>
            <a:chOff x="0" y="0"/>
            <a:chExt cx="1554321" cy="1778359"/>
          </a:xfrm>
        </p:grpSpPr>
        <p:sp>
          <p:nvSpPr>
            <p:cNvPr id="12" name="Freeform 12"/>
            <p:cNvSpPr/>
            <p:nvPr/>
          </p:nvSpPr>
          <p:spPr>
            <a:xfrm>
              <a:off x="0" y="0"/>
              <a:ext cx="1554321" cy="1778359"/>
            </a:xfrm>
            <a:custGeom>
              <a:avLst/>
              <a:gdLst/>
              <a:ahLst/>
              <a:cxnLst/>
              <a:rect l="l" t="t" r="r" b="b"/>
              <a:pathLst>
                <a:path w="1554321" h="1778359">
                  <a:moveTo>
                    <a:pt x="58312" y="0"/>
                  </a:moveTo>
                  <a:lnTo>
                    <a:pt x="1496009" y="0"/>
                  </a:lnTo>
                  <a:cubicBezTo>
                    <a:pt x="1511474" y="0"/>
                    <a:pt x="1526306" y="6144"/>
                    <a:pt x="1537241" y="17079"/>
                  </a:cubicBezTo>
                  <a:cubicBezTo>
                    <a:pt x="1548177" y="28015"/>
                    <a:pt x="1554321" y="42846"/>
                    <a:pt x="1554321" y="58312"/>
                  </a:cubicBezTo>
                  <a:lnTo>
                    <a:pt x="1554321" y="1720047"/>
                  </a:lnTo>
                  <a:cubicBezTo>
                    <a:pt x="1554321" y="1735512"/>
                    <a:pt x="1548177" y="1750344"/>
                    <a:pt x="1537241" y="1761280"/>
                  </a:cubicBezTo>
                  <a:cubicBezTo>
                    <a:pt x="1526306" y="1772215"/>
                    <a:pt x="1511474" y="1778359"/>
                    <a:pt x="1496009" y="1778359"/>
                  </a:cubicBezTo>
                  <a:lnTo>
                    <a:pt x="58312" y="1778359"/>
                  </a:lnTo>
                  <a:cubicBezTo>
                    <a:pt x="42846" y="1778359"/>
                    <a:pt x="28015" y="1772215"/>
                    <a:pt x="17079" y="1761280"/>
                  </a:cubicBezTo>
                  <a:cubicBezTo>
                    <a:pt x="6144" y="1750344"/>
                    <a:pt x="0" y="1735512"/>
                    <a:pt x="0" y="1720047"/>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816459"/>
            </a:xfrm>
            <a:prstGeom prst="rect">
              <a:avLst/>
            </a:prstGeom>
          </p:spPr>
          <p:txBody>
            <a:bodyPr lIns="50800" tIns="50800" rIns="50800" bIns="50800" rtlCol="0" anchor="ctr"/>
            <a:lstStyle/>
            <a:p>
              <a:pPr algn="ctr">
                <a:lnSpc>
                  <a:spcPts val="2660"/>
                </a:lnSpc>
              </a:pPr>
            </a:p>
            <a:p>
              <a:pPr algn="ctr">
                <a:lnSpc>
                  <a:spcPts val="2660"/>
                </a:lnSpc>
              </a:pPr>
            </a:p>
          </p:txBody>
        </p:sp>
      </p:grpSp>
      <p:grpSp>
        <p:nvGrpSpPr>
          <p:cNvPr id="14" name="Group 14"/>
          <p:cNvGrpSpPr/>
          <p:nvPr/>
        </p:nvGrpSpPr>
        <p:grpSpPr>
          <a:xfrm rot="0">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20" name="Group 20"/>
          <p:cNvGrpSpPr/>
          <p:nvPr/>
        </p:nvGrpSpPr>
        <p:grpSpPr>
          <a:xfrm rot="0">
            <a:off x="233963" y="2565917"/>
            <a:ext cx="5841799" cy="5374560"/>
            <a:chOff x="0" y="0"/>
            <a:chExt cx="905048" cy="832660"/>
          </a:xfrm>
        </p:grpSpPr>
        <p:sp>
          <p:nvSpPr>
            <p:cNvPr id="21" name="Freeform 21"/>
            <p:cNvSpPr/>
            <p:nvPr/>
          </p:nvSpPr>
          <p:spPr>
            <a:xfrm>
              <a:off x="0" y="0"/>
              <a:ext cx="905048" cy="832660"/>
            </a:xfrm>
            <a:custGeom>
              <a:avLst/>
              <a:gdLst/>
              <a:ahLst/>
              <a:cxnLst/>
              <a:rect l="l" t="t" r="r" b="b"/>
              <a:pathLst>
                <a:path w="905048" h="832660">
                  <a:moveTo>
                    <a:pt x="30481" y="0"/>
                  </a:moveTo>
                  <a:lnTo>
                    <a:pt x="874566" y="0"/>
                  </a:lnTo>
                  <a:cubicBezTo>
                    <a:pt x="891401" y="0"/>
                    <a:pt x="905048" y="13647"/>
                    <a:pt x="905048" y="30481"/>
                  </a:cubicBezTo>
                  <a:lnTo>
                    <a:pt x="905048" y="802179"/>
                  </a:lnTo>
                  <a:cubicBezTo>
                    <a:pt x="905048" y="810263"/>
                    <a:pt x="901836" y="818016"/>
                    <a:pt x="896120" y="823732"/>
                  </a:cubicBezTo>
                  <a:cubicBezTo>
                    <a:pt x="890404" y="829448"/>
                    <a:pt x="882651" y="832660"/>
                    <a:pt x="874566" y="832660"/>
                  </a:cubicBezTo>
                  <a:lnTo>
                    <a:pt x="30481" y="832660"/>
                  </a:lnTo>
                  <a:cubicBezTo>
                    <a:pt x="13647" y="832660"/>
                    <a:pt x="0" y="819013"/>
                    <a:pt x="0" y="802179"/>
                  </a:cubicBezTo>
                  <a:lnTo>
                    <a:pt x="0" y="30481"/>
                  </a:lnTo>
                  <a:cubicBezTo>
                    <a:pt x="0" y="13647"/>
                    <a:pt x="13647" y="0"/>
                    <a:pt x="30481" y="0"/>
                  </a:cubicBezTo>
                  <a:close/>
                </a:path>
              </a:pathLst>
            </a:custGeom>
            <a:blipFill>
              <a:blip r:embed="rId2"/>
              <a:stretch>
                <a:fillRect t="-353" b="-353"/>
              </a:stretch>
            </a:blipFill>
          </p:spPr>
        </p:sp>
      </p:grpSp>
      <p:grpSp>
        <p:nvGrpSpPr>
          <p:cNvPr id="22" name="Group 22"/>
          <p:cNvGrpSpPr/>
          <p:nvPr/>
        </p:nvGrpSpPr>
        <p:grpSpPr>
          <a:xfrm rot="0">
            <a:off x="6226619" y="2565917"/>
            <a:ext cx="5841799" cy="5374560"/>
            <a:chOff x="0" y="0"/>
            <a:chExt cx="905048" cy="832660"/>
          </a:xfrm>
        </p:grpSpPr>
        <p:sp>
          <p:nvSpPr>
            <p:cNvPr id="23" name="Freeform 23"/>
            <p:cNvSpPr/>
            <p:nvPr/>
          </p:nvSpPr>
          <p:spPr>
            <a:xfrm>
              <a:off x="0" y="0"/>
              <a:ext cx="905048" cy="832660"/>
            </a:xfrm>
            <a:custGeom>
              <a:avLst/>
              <a:gdLst/>
              <a:ahLst/>
              <a:cxnLst/>
              <a:rect l="l" t="t" r="r" b="b"/>
              <a:pathLst>
                <a:path w="905048" h="832660">
                  <a:moveTo>
                    <a:pt x="30481" y="0"/>
                  </a:moveTo>
                  <a:lnTo>
                    <a:pt x="874566" y="0"/>
                  </a:lnTo>
                  <a:cubicBezTo>
                    <a:pt x="891401" y="0"/>
                    <a:pt x="905048" y="13647"/>
                    <a:pt x="905048" y="30481"/>
                  </a:cubicBezTo>
                  <a:lnTo>
                    <a:pt x="905048" y="802179"/>
                  </a:lnTo>
                  <a:cubicBezTo>
                    <a:pt x="905048" y="810263"/>
                    <a:pt x="901836" y="818016"/>
                    <a:pt x="896120" y="823732"/>
                  </a:cubicBezTo>
                  <a:cubicBezTo>
                    <a:pt x="890404" y="829448"/>
                    <a:pt x="882651" y="832660"/>
                    <a:pt x="874566" y="832660"/>
                  </a:cubicBezTo>
                  <a:lnTo>
                    <a:pt x="30481" y="832660"/>
                  </a:lnTo>
                  <a:cubicBezTo>
                    <a:pt x="13647" y="832660"/>
                    <a:pt x="0" y="819013"/>
                    <a:pt x="0" y="802179"/>
                  </a:cubicBezTo>
                  <a:lnTo>
                    <a:pt x="0" y="30481"/>
                  </a:lnTo>
                  <a:cubicBezTo>
                    <a:pt x="0" y="13647"/>
                    <a:pt x="13647" y="0"/>
                    <a:pt x="30481" y="0"/>
                  </a:cubicBezTo>
                  <a:close/>
                </a:path>
              </a:pathLst>
            </a:custGeom>
            <a:blipFill>
              <a:blip r:embed="rId3"/>
              <a:stretch>
                <a:fillRect l="-884" r="-884"/>
              </a:stretch>
            </a:blipFill>
          </p:spPr>
        </p:sp>
      </p:grpSp>
      <p:grpSp>
        <p:nvGrpSpPr>
          <p:cNvPr id="24" name="Group 24"/>
          <p:cNvGrpSpPr/>
          <p:nvPr/>
        </p:nvGrpSpPr>
        <p:grpSpPr>
          <a:xfrm rot="0">
            <a:off x="12220818" y="2565917"/>
            <a:ext cx="5841799" cy="5374560"/>
            <a:chOff x="0" y="0"/>
            <a:chExt cx="905048" cy="832660"/>
          </a:xfrm>
        </p:grpSpPr>
        <p:sp>
          <p:nvSpPr>
            <p:cNvPr id="25" name="Freeform 25"/>
            <p:cNvSpPr/>
            <p:nvPr/>
          </p:nvSpPr>
          <p:spPr>
            <a:xfrm>
              <a:off x="0" y="0"/>
              <a:ext cx="905048" cy="832660"/>
            </a:xfrm>
            <a:custGeom>
              <a:avLst/>
              <a:gdLst/>
              <a:ahLst/>
              <a:cxnLst/>
              <a:rect l="l" t="t" r="r" b="b"/>
              <a:pathLst>
                <a:path w="905048" h="832660">
                  <a:moveTo>
                    <a:pt x="30481" y="0"/>
                  </a:moveTo>
                  <a:lnTo>
                    <a:pt x="874566" y="0"/>
                  </a:lnTo>
                  <a:cubicBezTo>
                    <a:pt x="891401" y="0"/>
                    <a:pt x="905048" y="13647"/>
                    <a:pt x="905048" y="30481"/>
                  </a:cubicBezTo>
                  <a:lnTo>
                    <a:pt x="905048" y="802179"/>
                  </a:lnTo>
                  <a:cubicBezTo>
                    <a:pt x="905048" y="810263"/>
                    <a:pt x="901836" y="818016"/>
                    <a:pt x="896120" y="823732"/>
                  </a:cubicBezTo>
                  <a:cubicBezTo>
                    <a:pt x="890404" y="829448"/>
                    <a:pt x="882651" y="832660"/>
                    <a:pt x="874566" y="832660"/>
                  </a:cubicBezTo>
                  <a:lnTo>
                    <a:pt x="30481" y="832660"/>
                  </a:lnTo>
                  <a:cubicBezTo>
                    <a:pt x="13647" y="832660"/>
                    <a:pt x="0" y="819013"/>
                    <a:pt x="0" y="802179"/>
                  </a:cubicBezTo>
                  <a:lnTo>
                    <a:pt x="0" y="30481"/>
                  </a:lnTo>
                  <a:cubicBezTo>
                    <a:pt x="0" y="13647"/>
                    <a:pt x="13647" y="0"/>
                    <a:pt x="30481" y="0"/>
                  </a:cubicBezTo>
                  <a:close/>
                </a:path>
              </a:pathLst>
            </a:custGeom>
            <a:blipFill>
              <a:blip r:embed="rId4"/>
              <a:stretch>
                <a:fillRect l="-1690" r="-1690"/>
              </a:stretch>
            </a:blipFill>
          </p:spPr>
        </p:sp>
      </p:grpSp>
      <p:sp>
        <p:nvSpPr>
          <p:cNvPr id="26" name="TextBox 26"/>
          <p:cNvSpPr txBox="1"/>
          <p:nvPr/>
        </p:nvSpPr>
        <p:spPr>
          <a:xfrm>
            <a:off x="1716159" y="8443143"/>
            <a:ext cx="2877407" cy="389605"/>
          </a:xfrm>
          <a:prstGeom prst="rect">
            <a:avLst/>
          </a:prstGeom>
        </p:spPr>
        <p:txBody>
          <a:bodyPr lIns="0" tIns="0" rIns="0" bIns="0" rtlCol="0" anchor="t">
            <a:spAutoFit/>
          </a:bodyPr>
          <a:lstStyle/>
          <a:p>
            <a:pPr marL="0" lvl="0" indent="0" algn="ctr">
              <a:lnSpc>
                <a:spcPts val="3200"/>
              </a:lnSpc>
              <a:spcBef>
                <a:spcPct val="0"/>
              </a:spcBef>
            </a:pPr>
            <a:r>
              <a:rPr lang="en-US" sz="2285" b="1">
                <a:solidFill>
                  <a:srgbClr val="051D40"/>
                </a:solidFill>
                <a:latin typeface="Montserrat Bold" panose="00000800000000000000"/>
                <a:ea typeface="Montserrat Bold" panose="00000800000000000000"/>
                <a:cs typeface="Montserrat Bold" panose="00000800000000000000"/>
                <a:sym typeface="Montserrat Bold" panose="00000800000000000000"/>
              </a:rPr>
              <a:t>Cấu hình cho VIN1</a:t>
            </a:r>
            <a:endParaRPr lang="en-US" sz="2285" b="1">
              <a:solidFill>
                <a:srgbClr val="051D4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7" name="TextBox 27"/>
          <p:cNvSpPr txBox="1"/>
          <p:nvPr/>
        </p:nvSpPr>
        <p:spPr>
          <a:xfrm>
            <a:off x="7708815" y="8443143"/>
            <a:ext cx="2877407" cy="389605"/>
          </a:xfrm>
          <a:prstGeom prst="rect">
            <a:avLst/>
          </a:prstGeom>
        </p:spPr>
        <p:txBody>
          <a:bodyPr lIns="0" tIns="0" rIns="0" bIns="0" rtlCol="0" anchor="t">
            <a:spAutoFit/>
          </a:bodyPr>
          <a:lstStyle/>
          <a:p>
            <a:pPr marL="0" lvl="0" indent="0" algn="ctr">
              <a:lnSpc>
                <a:spcPts val="3200"/>
              </a:lnSpc>
              <a:spcBef>
                <a:spcPct val="0"/>
              </a:spcBef>
            </a:pPr>
            <a:r>
              <a:rPr lang="en-US" sz="2285" b="1">
                <a:solidFill>
                  <a:srgbClr val="051D40"/>
                </a:solidFill>
                <a:latin typeface="Montserrat Bold" panose="00000800000000000000"/>
                <a:ea typeface="Montserrat Bold" panose="00000800000000000000"/>
                <a:cs typeface="Montserrat Bold" panose="00000800000000000000"/>
                <a:sym typeface="Montserrat Bold" panose="00000800000000000000"/>
              </a:rPr>
              <a:t>Cấu hình cho VIN2</a:t>
            </a:r>
            <a:endParaRPr lang="en-US" sz="2285" b="1">
              <a:solidFill>
                <a:srgbClr val="051D4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8" name="TextBox 28"/>
          <p:cNvSpPr txBox="1"/>
          <p:nvPr/>
        </p:nvSpPr>
        <p:spPr>
          <a:xfrm>
            <a:off x="13697952" y="8443143"/>
            <a:ext cx="2877407" cy="389605"/>
          </a:xfrm>
          <a:prstGeom prst="rect">
            <a:avLst/>
          </a:prstGeom>
        </p:spPr>
        <p:txBody>
          <a:bodyPr lIns="0" tIns="0" rIns="0" bIns="0" rtlCol="0" anchor="t">
            <a:spAutoFit/>
          </a:bodyPr>
          <a:lstStyle/>
          <a:p>
            <a:pPr marL="0" lvl="0" indent="0" algn="ctr">
              <a:lnSpc>
                <a:spcPts val="3200"/>
              </a:lnSpc>
              <a:spcBef>
                <a:spcPct val="0"/>
              </a:spcBef>
            </a:pPr>
            <a:r>
              <a:rPr lang="en-US" sz="2285" b="1">
                <a:solidFill>
                  <a:srgbClr val="051D40"/>
                </a:solidFill>
                <a:latin typeface="Montserrat Bold" panose="00000800000000000000"/>
                <a:ea typeface="Montserrat Bold" panose="00000800000000000000"/>
                <a:cs typeface="Montserrat Bold" panose="00000800000000000000"/>
                <a:sym typeface="Montserrat Bold" panose="00000800000000000000"/>
              </a:rPr>
              <a:t>Cấu hình clock</a:t>
            </a:r>
            <a:endParaRPr lang="en-US" sz="2285" b="1">
              <a:solidFill>
                <a:srgbClr val="051D4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9" name="TextBox 29"/>
          <p:cNvSpPr txBox="1"/>
          <p:nvPr/>
        </p:nvSpPr>
        <p:spPr>
          <a:xfrm>
            <a:off x="538568" y="115702"/>
            <a:ext cx="12596915" cy="951865"/>
          </a:xfrm>
          <a:prstGeom prst="rect">
            <a:avLst/>
          </a:prstGeom>
        </p:spPr>
        <p:txBody>
          <a:bodyPr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 Mô phỏng</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0" name="TextBox 30"/>
          <p:cNvSpPr txBox="1"/>
          <p:nvPr/>
        </p:nvSpPr>
        <p:spPr>
          <a:xfrm>
            <a:off x="1183640" y="1143000"/>
            <a:ext cx="9893300"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3. Các thông số setup nguồn </a:t>
            </a:r>
            <a:endParaRPr 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568" y="115702"/>
            <a:ext cx="12596915" cy="951865"/>
          </a:xfrm>
          <a:prstGeom prst="rect">
            <a:avLst/>
          </a:prstGeom>
        </p:spPr>
        <p:txBody>
          <a:bodyPr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 Mô phỏng</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318260" y="1143000"/>
            <a:ext cx="10902315"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4. Kết quả chạy transient</a:t>
            </a:r>
            <a:endParaRPr 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pic>
        <p:nvPicPr>
          <p:cNvPr id="29" name="Picture 29"/>
          <p:cNvPicPr>
            <a:picLocks noChangeAspect="1"/>
          </p:cNvPicPr>
          <p:nvPr/>
        </p:nvPicPr>
        <p:blipFill>
          <a:blip r:embed="rId1"/>
          <a:stretch>
            <a:fillRect/>
          </a:stretch>
        </p:blipFill>
        <p:spPr>
          <a:xfrm>
            <a:off x="228600" y="2324100"/>
            <a:ext cx="11168380" cy="7564120"/>
          </a:xfrm>
          <a:prstGeom prst="rect">
            <a:avLst/>
          </a:prstGeom>
        </p:spPr>
      </p:pic>
      <p:sp>
        <p:nvSpPr>
          <p:cNvPr id="11" name="Text Box 10"/>
          <p:cNvSpPr txBox="1"/>
          <p:nvPr/>
        </p:nvSpPr>
        <p:spPr>
          <a:xfrm>
            <a:off x="12220575" y="2552700"/>
            <a:ext cx="5459730" cy="6906260"/>
          </a:xfrm>
          <a:prstGeom prst="rect">
            <a:avLst/>
          </a:prstGeom>
          <a:noFill/>
        </p:spPr>
        <p:txBody>
          <a:bodyPr wrap="square" rtlCol="0">
            <a:noAutofit/>
          </a:bodyPr>
          <a:p>
            <a:pPr algn="just"/>
            <a:r>
              <a:rPr lang="en-US" altLang="en-US" sz="2800">
                <a:solidFill>
                  <a:schemeClr val="bg1"/>
                </a:solidFill>
              </a:rPr>
              <a:t>Giải thích kết quả dạng sóng:</a:t>
            </a:r>
            <a:endParaRPr lang="en-US" altLang="en-US" sz="2800">
              <a:solidFill>
                <a:schemeClr val="bg1"/>
              </a:solidFill>
            </a:endParaRPr>
          </a:p>
          <a:p>
            <a:pPr algn="just"/>
            <a:r>
              <a:rPr lang="en-US" altLang="en-US" sz="2800">
                <a:solidFill>
                  <a:schemeClr val="bg1"/>
                </a:solidFill>
              </a:rPr>
              <a:t>- Tín hiệu X và Y là </a:t>
            </a:r>
            <a:r>
              <a:rPr lang="en-US" altLang="en-US" sz="2800">
                <a:solidFill>
                  <a:schemeClr val="bg1"/>
                </a:solidFill>
              </a:rPr>
              <a:t>đ</a:t>
            </a:r>
            <a:r>
              <a:rPr lang="en-US" altLang="en-US" sz="2800">
                <a:solidFill>
                  <a:schemeClr val="bg1"/>
                </a:solidFill>
              </a:rPr>
              <a:t>ầu ra vi sai của mạch StrongArm Latch, hoạt </a:t>
            </a:r>
            <a:r>
              <a:rPr lang="en-US" altLang="en-US" sz="2800">
                <a:solidFill>
                  <a:schemeClr val="bg1"/>
                </a:solidFill>
              </a:rPr>
              <a:t>đ</a:t>
            </a:r>
            <a:r>
              <a:rPr lang="en-US" altLang="en-US" sz="2800">
                <a:solidFill>
                  <a:schemeClr val="bg1"/>
                </a:solidFill>
              </a:rPr>
              <a:t>ộng dựa trên xung clock CK và hai </a:t>
            </a:r>
            <a:r>
              <a:rPr lang="en-US" altLang="en-US" sz="2800">
                <a:solidFill>
                  <a:schemeClr val="bg1"/>
                </a:solidFill>
              </a:rPr>
              <a:t>đ</a:t>
            </a:r>
            <a:r>
              <a:rPr lang="en-US" altLang="en-US" sz="2800">
                <a:solidFill>
                  <a:schemeClr val="bg1"/>
                </a:solidFill>
              </a:rPr>
              <a:t>ầu vào VIN1, VIN2. Khi CK chuyển từ thấp lên cao, mạch so sánh VIN1 và VIN2:</a:t>
            </a:r>
            <a:endParaRPr lang="en-US" altLang="en-US" sz="2800">
              <a:solidFill>
                <a:schemeClr val="bg1"/>
              </a:solidFill>
            </a:endParaRPr>
          </a:p>
          <a:p>
            <a:pPr marL="457200" indent="-457200" algn="just">
              <a:buFont typeface="Arial" panose="020B0604020202020204" pitchFamily="34" charset="0"/>
              <a:buChar char="•"/>
            </a:pPr>
            <a:r>
              <a:rPr lang="en-US" altLang="en-US" sz="2800">
                <a:solidFill>
                  <a:schemeClr val="bg1"/>
                </a:solidFill>
              </a:rPr>
              <a:t>Nếu VIN1 &gt; VIN2, X xuống thấp, Y lên cao.</a:t>
            </a:r>
            <a:endParaRPr lang="en-US" altLang="en-US" sz="2800">
              <a:solidFill>
                <a:schemeClr val="bg1"/>
              </a:solidFill>
            </a:endParaRPr>
          </a:p>
          <a:p>
            <a:pPr marL="457200" indent="-457200" algn="just">
              <a:buFont typeface="Arial" panose="020B0604020202020204" pitchFamily="34" charset="0"/>
              <a:buChar char="•"/>
            </a:pPr>
            <a:r>
              <a:rPr lang="en-US" altLang="en-US" sz="2800">
                <a:solidFill>
                  <a:schemeClr val="bg1"/>
                </a:solidFill>
              </a:rPr>
              <a:t>Nếu VIN1 &lt; VIN2, X lên cao, Y xuống thấp.</a:t>
            </a:r>
            <a:endParaRPr lang="en-US" altLang="en-US" sz="2800">
              <a:solidFill>
                <a:schemeClr val="bg1"/>
              </a:solidFill>
            </a:endParaRPr>
          </a:p>
          <a:p>
            <a:pPr indent="0" algn="just">
              <a:buFont typeface="Arial" panose="020B0604020202020204" pitchFamily="34" charset="0"/>
              <a:buNone/>
            </a:pPr>
            <a:r>
              <a:rPr lang="en-US" altLang="en-US" sz="2800">
                <a:solidFill>
                  <a:schemeClr val="bg1"/>
                </a:solidFill>
              </a:rPr>
              <a:t>- Sự chuyển </a:t>
            </a:r>
            <a:r>
              <a:rPr lang="en-US" altLang="en-US" sz="2800">
                <a:solidFill>
                  <a:schemeClr val="bg1"/>
                </a:solidFill>
              </a:rPr>
              <a:t>đ</a:t>
            </a:r>
            <a:r>
              <a:rPr lang="en-US" altLang="en-US" sz="2800">
                <a:solidFill>
                  <a:schemeClr val="bg1"/>
                </a:solidFill>
              </a:rPr>
              <a:t>ổi diễn ra nhanh, thể hiện </a:t>
            </a:r>
            <a:r>
              <a:rPr lang="en-US" altLang="en-US" sz="2800">
                <a:solidFill>
                  <a:schemeClr val="bg1"/>
                </a:solidFill>
              </a:rPr>
              <a:t>đ</a:t>
            </a:r>
            <a:r>
              <a:rPr lang="en-US" altLang="en-US" sz="2800">
                <a:solidFill>
                  <a:schemeClr val="bg1"/>
                </a:solidFill>
              </a:rPr>
              <a:t>ộ nhạy và tốc </a:t>
            </a:r>
            <a:r>
              <a:rPr lang="en-US" altLang="en-US" sz="2800">
                <a:solidFill>
                  <a:schemeClr val="bg1"/>
                </a:solidFill>
              </a:rPr>
              <a:t>đ</a:t>
            </a:r>
            <a:r>
              <a:rPr lang="en-US" altLang="en-US" sz="2800">
                <a:solidFill>
                  <a:schemeClr val="bg1"/>
                </a:solidFill>
              </a:rPr>
              <a:t>ộ cao của mạch. Các điểm "glitch" trên dạng sóng X/Y là do hiện t</a:t>
            </a:r>
            <a:r>
              <a:rPr lang="en-US" altLang="en-US" sz="2800">
                <a:solidFill>
                  <a:schemeClr val="bg1"/>
                </a:solidFill>
              </a:rPr>
              <a:t>ư</a:t>
            </a:r>
            <a:r>
              <a:rPr lang="en-US" altLang="en-US" sz="2800">
                <a:solidFill>
                  <a:schemeClr val="bg1"/>
                </a:solidFill>
              </a:rPr>
              <a:t>ợng “clock feedthrough” gây ra.</a:t>
            </a:r>
            <a:endParaRPr lang="en-US" altLang="en-US" sz="280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568" y="115702"/>
            <a:ext cx="12596915" cy="951865"/>
          </a:xfrm>
          <a:prstGeom prst="rect">
            <a:avLst/>
          </a:prstGeom>
        </p:spPr>
        <p:txBody>
          <a:bodyPr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 Mô phỏng</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318260" y="1143000"/>
            <a:ext cx="13983335"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5. Cải tiến SA Latch bằng cách giảm độ trễ</a:t>
            </a:r>
            <a:endParaRPr 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pic>
        <p:nvPicPr>
          <p:cNvPr id="13" name="Picture 12"/>
          <p:cNvPicPr>
            <a:picLocks noChangeAspect="1"/>
          </p:cNvPicPr>
          <p:nvPr/>
        </p:nvPicPr>
        <p:blipFill>
          <a:blip r:embed="rId1"/>
          <a:stretch>
            <a:fillRect/>
          </a:stretch>
        </p:blipFill>
        <p:spPr>
          <a:xfrm>
            <a:off x="1371600" y="2628900"/>
            <a:ext cx="15034260" cy="59137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1" name="Group 11"/>
          <p:cNvGrpSpPr/>
          <p:nvPr/>
        </p:nvGrpSpPr>
        <p:grpSpPr>
          <a:xfrm rot="0">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aphicFrame>
        <p:nvGraphicFramePr>
          <p:cNvPr id="15" name="Table 15"/>
          <p:cNvGraphicFramePr>
            <a:graphicFrameLocks noGrp="1"/>
          </p:cNvGraphicFramePr>
          <p:nvPr>
            <p:custDataLst>
              <p:tags r:id="rId1"/>
            </p:custDataLst>
          </p:nvPr>
        </p:nvGraphicFramePr>
        <p:xfrm>
          <a:off x="2625090" y="2188210"/>
          <a:ext cx="12915900" cy="2957830"/>
        </p:xfrm>
        <a:graphic>
          <a:graphicData uri="http://schemas.openxmlformats.org/drawingml/2006/table">
            <a:tbl>
              <a:tblPr/>
              <a:tblGrid>
                <a:gridCol w="8195310"/>
                <a:gridCol w="4720590"/>
              </a:tblGrid>
              <a:tr h="685800">
                <a:tc>
                  <a:txBody>
                    <a:bodyPr rtlCol="0"/>
                    <a:lstStyle/>
                    <a:p>
                      <a:pPr algn="ctr">
                        <a:lnSpc>
                          <a:spcPts val="2880"/>
                        </a:lnSpc>
                        <a:defRPr/>
                      </a:pPr>
                      <a:r>
                        <a:rPr lang="en-US" sz="2400" b="1">
                          <a:solidFill>
                            <a:srgbClr val="333333"/>
                          </a:solidFill>
                          <a:latin typeface="Tahoma Bold" panose="020B0804030504040204"/>
                          <a:ea typeface="Tahoma Bold" panose="020B0804030504040204"/>
                          <a:cs typeface="Tahoma Bold" panose="020B0804030504040204"/>
                          <a:sym typeface="Tahoma Bold" panose="020B0804030504040204"/>
                        </a:rPr>
                        <a:t>Họ và tên</a:t>
                      </a:r>
                      <a:endParaRPr lang="en-US" sz="1100"/>
                    </a:p>
                  </a:txBody>
                  <a:tcPr marL="91425" marR="91425" marT="91425" marB="91425" anchor="t">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rtlCol="0"/>
                    <a:lstStyle/>
                    <a:p>
                      <a:pPr algn="ctr">
                        <a:lnSpc>
                          <a:spcPts val="2880"/>
                        </a:lnSpc>
                        <a:defRPr/>
                      </a:pPr>
                      <a:r>
                        <a:rPr lang="en-US" sz="2400" b="1">
                          <a:solidFill>
                            <a:srgbClr val="333333"/>
                          </a:solidFill>
                          <a:latin typeface="Tahoma Bold" panose="020B0804030504040204"/>
                          <a:ea typeface="Tahoma Bold" panose="020B0804030504040204"/>
                          <a:cs typeface="Tahoma Bold" panose="020B0804030504040204"/>
                          <a:sym typeface="Tahoma Bold" panose="020B0804030504040204"/>
                        </a:rPr>
                        <a:t>MSSV</a:t>
                      </a:r>
                      <a:endParaRPr lang="en-US" sz="1100"/>
                    </a:p>
                  </a:txBody>
                  <a:tcPr marL="91425" marR="91425" marT="91425" marB="91425" anchor="t">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r>
              <a:tr h="695325">
                <a:tc>
                  <a:txBody>
                    <a:bodyPr rtlCol="0"/>
                    <a:lstStyle/>
                    <a:p>
                      <a:pPr algn="ctr">
                        <a:lnSpc>
                          <a:spcPts val="2880"/>
                        </a:lnSpc>
                        <a:defRPr/>
                      </a:pPr>
                      <a:r>
                        <a:rPr lang="en-US" sz="2400" b="1">
                          <a:solidFill>
                            <a:srgbClr val="2F5745"/>
                          </a:solidFill>
                          <a:latin typeface="Arial MT Pro Bold" panose="020B0802020202020204"/>
                          <a:ea typeface="Arial MT Pro Bold" panose="020B0802020202020204"/>
                          <a:cs typeface="Arial MT Pro Bold" panose="020B0802020202020204"/>
                          <a:sym typeface="Arial MT Pro Bold" panose="020B0802020202020204"/>
                        </a:rPr>
                        <a:t>Phạm Vĩnh Khang</a:t>
                      </a:r>
                      <a:endParaRPr lang="en-US" sz="1100"/>
                    </a:p>
                  </a:txBody>
                  <a:tcPr marL="91425" marR="91425" marT="91425" marB="91425" anchor="t">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rtlCol="0"/>
                    <a:lstStyle/>
                    <a:p>
                      <a:pPr algn="ctr">
                        <a:lnSpc>
                          <a:spcPts val="2880"/>
                        </a:lnSpc>
                        <a:defRPr/>
                      </a:pPr>
                      <a:r>
                        <a:rPr lang="en-US" sz="2400" b="1">
                          <a:solidFill>
                            <a:srgbClr val="2F5745"/>
                          </a:solidFill>
                          <a:latin typeface="Arial MT Pro Bold" panose="020B0802020202020204"/>
                          <a:ea typeface="Arial MT Pro Bold" panose="020B0802020202020204"/>
                          <a:cs typeface="Arial MT Pro Bold" panose="020B0802020202020204"/>
                          <a:sym typeface="Arial MT Pro Bold" panose="020B0802020202020204"/>
                        </a:rPr>
                        <a:t>22200079</a:t>
                      </a:r>
                      <a:endParaRPr lang="en-US" sz="1100"/>
                    </a:p>
                  </a:txBody>
                  <a:tcPr marL="91425" marR="91425" marT="91425" marB="91425" anchor="t">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r>
              <a:tr h="764540">
                <a:tc>
                  <a:txBody>
                    <a:bodyPr rtlCol="0"/>
                    <a:lstStyle/>
                    <a:p>
                      <a:pPr algn="ctr">
                        <a:lnSpc>
                          <a:spcPts val="2880"/>
                        </a:lnSpc>
                        <a:defRPr/>
                      </a:pPr>
                      <a:r>
                        <a:rPr lang="en-US" sz="2400" b="1">
                          <a:solidFill>
                            <a:srgbClr val="2F5745"/>
                          </a:solidFill>
                          <a:latin typeface="Arial MT Pro Bold" panose="020B0802020202020204"/>
                          <a:ea typeface="Arial MT Pro Bold" panose="020B0802020202020204"/>
                          <a:cs typeface="Arial MT Pro Bold" panose="020B0802020202020204"/>
                          <a:sym typeface="Arial MT Pro Bold" panose="020B0802020202020204"/>
                        </a:rPr>
                        <a:t>Phạm Vũ Tuấn Hưng</a:t>
                      </a:r>
                      <a:endParaRPr lang="en-US" sz="1100"/>
                    </a:p>
                  </a:txBody>
                  <a:tcPr marL="91425" marR="91425" marT="91425" marB="91425" anchor="t">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rtlCol="0"/>
                    <a:lstStyle/>
                    <a:p>
                      <a:pPr algn="ctr">
                        <a:lnSpc>
                          <a:spcPts val="2880"/>
                        </a:lnSpc>
                        <a:defRPr/>
                      </a:pPr>
                      <a:r>
                        <a:rPr lang="en-US" sz="2400" b="1">
                          <a:solidFill>
                            <a:srgbClr val="2F5745"/>
                          </a:solidFill>
                          <a:latin typeface="Arial MT Pro Bold" panose="020B0802020202020204"/>
                          <a:ea typeface="Arial MT Pro Bold" panose="020B0802020202020204"/>
                          <a:cs typeface="Arial MT Pro Bold" panose="020B0802020202020204"/>
                          <a:sym typeface="Arial MT Pro Bold" panose="020B0802020202020204"/>
                        </a:rPr>
                        <a:t>22200067</a:t>
                      </a:r>
                      <a:endParaRPr lang="en-US" sz="1100"/>
                    </a:p>
                  </a:txBody>
                  <a:tcPr marL="91425" marR="91425" marT="91425" marB="91425" anchor="t">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r>
              <a:tr h="812165">
                <a:tc>
                  <a:txBody>
                    <a:bodyPr rtlCol="0"/>
                    <a:lstStyle/>
                    <a:p>
                      <a:pPr algn="ctr">
                        <a:lnSpc>
                          <a:spcPts val="2880"/>
                        </a:lnSpc>
                        <a:defRPr/>
                      </a:pPr>
                      <a:r>
                        <a:rPr lang="en-US" sz="2400" b="1">
                          <a:solidFill>
                            <a:srgbClr val="2F5745"/>
                          </a:solidFill>
                          <a:latin typeface="Arial MT Pro Bold" panose="020B0802020202020204"/>
                          <a:ea typeface="Arial MT Pro Bold" panose="020B0802020202020204"/>
                          <a:cs typeface="Arial MT Pro Bold" panose="020B0802020202020204"/>
                          <a:sym typeface="Arial MT Pro Bold" panose="020B0802020202020204"/>
                        </a:rPr>
                        <a:t>Lê Nhật Minh</a:t>
                      </a:r>
                      <a:endParaRPr lang="en-US" sz="1100"/>
                    </a:p>
                  </a:txBody>
                  <a:tcPr marL="91425" marR="91425" marT="91425" marB="91425" anchor="t">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rtlCol="0"/>
                    <a:lstStyle/>
                    <a:p>
                      <a:pPr algn="ctr">
                        <a:lnSpc>
                          <a:spcPts val="2880"/>
                        </a:lnSpc>
                        <a:defRPr/>
                      </a:pPr>
                      <a:r>
                        <a:rPr lang="en-US" sz="2400" b="1">
                          <a:solidFill>
                            <a:srgbClr val="2F5745"/>
                          </a:solidFill>
                          <a:latin typeface="Arial MT Pro Bold" panose="020B0802020202020204"/>
                          <a:ea typeface="Arial MT Pro Bold" panose="020B0802020202020204"/>
                          <a:cs typeface="Arial MT Pro Bold" panose="020B0802020202020204"/>
                          <a:sym typeface="Arial MT Pro Bold" panose="020B0802020202020204"/>
                        </a:rPr>
                        <a:t>22200102</a:t>
                      </a:r>
                      <a:endParaRPr lang="en-US" sz="1100"/>
                    </a:p>
                  </a:txBody>
                  <a:tcPr marL="91425" marR="91425" marT="91425" marB="91425" anchor="t">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r>
            </a:tbl>
          </a:graphicData>
        </a:graphic>
      </p:graphicFrame>
      <p:grpSp>
        <p:nvGrpSpPr>
          <p:cNvPr id="16" name="Group 16"/>
          <p:cNvGrpSpPr/>
          <p:nvPr/>
        </p:nvGrpSpPr>
        <p:grpSpPr>
          <a:xfrm rot="0">
            <a:off x="1391331" y="643475"/>
            <a:ext cx="10199400" cy="1325959"/>
            <a:chOff x="0" y="0"/>
            <a:chExt cx="13599200" cy="1767946"/>
          </a:xfrm>
        </p:grpSpPr>
        <p:sp>
          <p:nvSpPr>
            <p:cNvPr id="17" name="Freeform 17"/>
            <p:cNvSpPr/>
            <p:nvPr/>
          </p:nvSpPr>
          <p:spPr>
            <a:xfrm>
              <a:off x="0" y="0"/>
              <a:ext cx="13599199" cy="1767946"/>
            </a:xfrm>
            <a:custGeom>
              <a:avLst/>
              <a:gdLst/>
              <a:ahLst/>
              <a:cxnLst/>
              <a:rect l="l" t="t" r="r" b="b"/>
              <a:pathLst>
                <a:path w="13599199" h="1767946">
                  <a:moveTo>
                    <a:pt x="0" y="0"/>
                  </a:moveTo>
                  <a:lnTo>
                    <a:pt x="13599199" y="0"/>
                  </a:lnTo>
                  <a:lnTo>
                    <a:pt x="13599199" y="1767946"/>
                  </a:lnTo>
                  <a:lnTo>
                    <a:pt x="0" y="1767946"/>
                  </a:lnTo>
                  <a:close/>
                </a:path>
              </a:pathLst>
            </a:custGeom>
            <a:solidFill>
              <a:srgbClr val="000000">
                <a:alpha val="0"/>
              </a:srgbClr>
            </a:solidFill>
          </p:spPr>
        </p:sp>
        <p:sp>
          <p:nvSpPr>
            <p:cNvPr id="18" name="TextBox 18"/>
            <p:cNvSpPr txBox="1"/>
            <p:nvPr/>
          </p:nvSpPr>
          <p:spPr>
            <a:xfrm>
              <a:off x="0" y="-28575"/>
              <a:ext cx="13599200" cy="1796521"/>
            </a:xfrm>
            <a:prstGeom prst="rect">
              <a:avLst/>
            </a:prstGeom>
          </p:spPr>
          <p:txBody>
            <a:bodyPr lIns="0" tIns="0" rIns="0" bIns="0" rtlCol="0" anchor="b"/>
            <a:lstStyle/>
            <a:p>
              <a:pPr algn="ctr">
                <a:lnSpc>
                  <a:spcPts val="6000"/>
                </a:lnSpc>
              </a:pPr>
              <a:r>
                <a:rPr lang="en-US" sz="5000" b="1">
                  <a:solidFill>
                    <a:srgbClr val="333333"/>
                  </a:solidFill>
                  <a:latin typeface="Arimo Bold" panose="020B0704020202020204"/>
                  <a:ea typeface="Arimo Bold" panose="020B0704020202020204"/>
                  <a:cs typeface="Arimo Bold" panose="020B0704020202020204"/>
                  <a:sym typeface="Arimo Bold" panose="020B0704020202020204"/>
                </a:rPr>
                <a:t>DANH SÁCH THÀNH VIÊN</a:t>
              </a:r>
              <a:endParaRPr lang="en-US" sz="5000" b="1">
                <a:solidFill>
                  <a:srgbClr val="333333"/>
                </a:solidFill>
                <a:latin typeface="Arimo Bold" panose="020B0704020202020204"/>
                <a:ea typeface="Arimo Bold" panose="020B0704020202020204"/>
                <a:cs typeface="Arimo Bold" panose="020B0704020202020204"/>
                <a:sym typeface="Arimo Bold" panose="020B0704020202020204"/>
              </a:endParaRPr>
            </a:p>
          </p:txBody>
        </p:sp>
      </p:grpSp>
      <p:sp>
        <p:nvSpPr>
          <p:cNvPr id="19" name="TextBox 19"/>
          <p:cNvSpPr txBox="1"/>
          <p:nvPr/>
        </p:nvSpPr>
        <p:spPr>
          <a:xfrm>
            <a:off x="152400" y="5676900"/>
            <a:ext cx="9331325" cy="3655695"/>
          </a:xfrm>
          <a:prstGeom prst="rect">
            <a:avLst/>
          </a:prstGeom>
        </p:spPr>
        <p:txBody>
          <a:bodyPr lIns="0" tIns="0" rIns="0" bIns="0" rtlCol="0" anchor="t">
            <a:noAutofit/>
          </a:bodyPr>
          <a:lstStyle/>
          <a:p>
            <a:pPr algn="ctr">
              <a:lnSpc>
                <a:spcPts val="5320"/>
              </a:lnSpc>
            </a:pPr>
            <a:r>
              <a:rPr lang="en-US" sz="38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NHÓM 7</a:t>
            </a:r>
            <a:endParaRPr lang="en-US" sz="38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a:p>
            <a:pPr algn="ctr">
              <a:lnSpc>
                <a:spcPts val="5320"/>
              </a:lnSpc>
            </a:pPr>
            <a:r>
              <a:rPr lang="en-US" sz="38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GVHD: </a:t>
            </a:r>
            <a:r>
              <a:rPr lang="en-US" sz="3800">
                <a:solidFill>
                  <a:srgbClr val="000000"/>
                </a:solidFill>
                <a:latin typeface="DejaVu Serif" panose="02060603050605020204"/>
                <a:ea typeface="DejaVu Serif" panose="02060603050605020204"/>
                <a:cs typeface="DejaVu Serif" panose="02060603050605020204"/>
                <a:sym typeface="DejaVu Serif" panose="02060603050605020204"/>
              </a:rPr>
              <a:t>Anh Nguyễn Mai Minh Kha</a:t>
            </a:r>
            <a:endParaRPr lang="en-US" sz="3800">
              <a:solidFill>
                <a:srgbClr val="000000"/>
              </a:solidFill>
              <a:latin typeface="DejaVu Serif" panose="02060603050605020204"/>
              <a:ea typeface="DejaVu Serif" panose="02060603050605020204"/>
              <a:cs typeface="DejaVu Serif" panose="02060603050605020204"/>
              <a:sym typeface="DejaVu Serif" panose="02060603050605020204"/>
            </a:endParaRPr>
          </a:p>
          <a:p>
            <a:pPr algn="ctr">
              <a:lnSpc>
                <a:spcPts val="5320"/>
              </a:lnSpc>
            </a:pPr>
            <a:r>
              <a:rPr lang="en-US" sz="3800">
                <a:solidFill>
                  <a:srgbClr val="000000"/>
                </a:solidFill>
                <a:latin typeface="DejaVu Serif" panose="02060603050605020204"/>
                <a:ea typeface="DejaVu Serif" panose="02060603050605020204"/>
                <a:cs typeface="DejaVu Serif" panose="02060603050605020204"/>
                <a:sym typeface="DejaVu Serif" panose="02060603050605020204"/>
              </a:rPr>
              <a:t>   Anh Phạm Thế Hùng</a:t>
            </a:r>
            <a:endParaRPr lang="en-US" sz="3800">
              <a:solidFill>
                <a:srgbClr val="000000"/>
              </a:solidFill>
              <a:latin typeface="DejaVu Serif" panose="02060603050605020204"/>
              <a:ea typeface="DejaVu Serif" panose="02060603050605020204"/>
              <a:cs typeface="DejaVu Serif" panose="02060603050605020204"/>
              <a:sym typeface="DejaVu Serif" panose="02060603050605020204"/>
            </a:endParaRPr>
          </a:p>
          <a:p>
            <a:pPr algn="ctr">
              <a:lnSpc>
                <a:spcPts val="5320"/>
              </a:lnSpc>
            </a:pPr>
            <a:r>
              <a:rPr lang="en-US" sz="3800">
                <a:solidFill>
                  <a:srgbClr val="000000"/>
                </a:solidFill>
                <a:latin typeface="DejaVu Serif" panose="02060603050605020204"/>
                <a:ea typeface="DejaVu Serif" panose="02060603050605020204"/>
                <a:cs typeface="DejaVu Serif" panose="02060603050605020204"/>
                <a:sym typeface="DejaVu Serif" panose="02060603050605020204"/>
              </a:rPr>
              <a:t>               Anh Nguyễn Vũ Minh Thành</a:t>
            </a:r>
            <a:endParaRPr lang="en-US" sz="3800">
              <a:solidFill>
                <a:srgbClr val="000000"/>
              </a:solidFill>
              <a:latin typeface="DejaVu Serif" panose="02060603050605020204"/>
              <a:ea typeface="DejaVu Serif" panose="02060603050605020204"/>
              <a:cs typeface="DejaVu Serif" panose="02060603050605020204"/>
              <a:sym typeface="DejaVu Serif" panose="02060603050605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568" y="115702"/>
            <a:ext cx="12596915" cy="951865"/>
          </a:xfrm>
          <a:prstGeom prst="rect">
            <a:avLst/>
          </a:prstGeom>
        </p:spPr>
        <p:txBody>
          <a:bodyPr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 Mô phỏng</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318260" y="1143000"/>
            <a:ext cx="13983335"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5. Cải tiến SA Latch bằng cách giảm độ trễ</a:t>
            </a:r>
            <a:endParaRPr 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pic>
        <p:nvPicPr>
          <p:cNvPr id="19" name="Picture 1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318260" y="2171700"/>
            <a:ext cx="15786735" cy="5056505"/>
          </a:xfrm>
          <a:prstGeom prst="rect">
            <a:avLst/>
          </a:prstGeom>
          <a:noFill/>
          <a:ln>
            <a:noFill/>
          </a:ln>
        </p:spPr>
      </p:pic>
      <p:sp>
        <p:nvSpPr>
          <p:cNvPr id="26" name="Text Box 25"/>
          <p:cNvSpPr txBox="1"/>
          <p:nvPr/>
        </p:nvSpPr>
        <p:spPr>
          <a:xfrm>
            <a:off x="1318260" y="7500620"/>
            <a:ext cx="15787370" cy="2477770"/>
          </a:xfrm>
          <a:prstGeom prst="rect">
            <a:avLst/>
          </a:prstGeom>
          <a:noFill/>
        </p:spPr>
        <p:txBody>
          <a:bodyPr wrap="square" rtlCol="0">
            <a:noAutofit/>
          </a:bodyPr>
          <a:p>
            <a:pPr algn="just"/>
            <a:r>
              <a:rPr lang="en-US" altLang="en-US" sz="2600">
                <a:solidFill>
                  <a:schemeClr val="bg1"/>
                </a:solidFill>
              </a:rPr>
              <a:t>- Ở </a:t>
            </a:r>
            <a:r>
              <a:rPr lang="en-US" altLang="en-US" sz="2600">
                <a:solidFill>
                  <a:schemeClr val="bg1"/>
                </a:solidFill>
              </a:rPr>
              <a:t>đư</a:t>
            </a:r>
            <a:r>
              <a:rPr lang="en-US" altLang="en-US" sz="2600">
                <a:solidFill>
                  <a:schemeClr val="bg1"/>
                </a:solidFill>
              </a:rPr>
              <a:t>ờng màu xanh d</a:t>
            </a:r>
            <a:r>
              <a:rPr lang="en-US" altLang="en-US" sz="2600">
                <a:solidFill>
                  <a:schemeClr val="bg1"/>
                </a:solidFill>
              </a:rPr>
              <a:t>ư</a:t>
            </a:r>
            <a:r>
              <a:rPr lang="en-US" altLang="en-US" sz="2600">
                <a:solidFill>
                  <a:schemeClr val="bg1"/>
                </a:solidFill>
              </a:rPr>
              <a:t>ơng </a:t>
            </a:r>
            <a:r>
              <a:rPr lang="en-US" altLang="en-US" sz="2600">
                <a:solidFill>
                  <a:schemeClr val="bg1"/>
                </a:solidFill>
              </a:rPr>
              <a:t>đ</a:t>
            </a:r>
            <a:r>
              <a:rPr lang="en-US" altLang="en-US" sz="2600">
                <a:solidFill>
                  <a:schemeClr val="bg1"/>
                </a:solidFill>
              </a:rPr>
              <a:t>ậm và </a:t>
            </a:r>
            <a:r>
              <a:rPr lang="en-US" altLang="en-US" sz="2600">
                <a:solidFill>
                  <a:schemeClr val="bg1"/>
                </a:solidFill>
              </a:rPr>
              <a:t>đư</a:t>
            </a:r>
            <a:r>
              <a:rPr lang="en-US" altLang="en-US" sz="2600">
                <a:solidFill>
                  <a:schemeClr val="bg1"/>
                </a:solidFill>
              </a:rPr>
              <a:t>ờng màu xanh lá chuối, ta thấy r</a:t>
            </a:r>
            <a:r>
              <a:rPr lang="en-US" altLang="en-US" sz="2600">
                <a:solidFill>
                  <a:schemeClr val="bg1"/>
                </a:solidFill>
              </a:rPr>
              <a:t>õ</a:t>
            </a:r>
            <a:r>
              <a:rPr lang="en-US" altLang="en-US" sz="2600">
                <a:solidFill>
                  <a:schemeClr val="bg1"/>
                </a:solidFill>
              </a:rPr>
              <a:t> ràng khi Width của M7 </a:t>
            </a:r>
            <a:r>
              <a:rPr lang="en-US" altLang="en-US" sz="2600">
                <a:solidFill>
                  <a:schemeClr val="bg1"/>
                </a:solidFill>
              </a:rPr>
              <a:t>đư</a:t>
            </a:r>
            <a:r>
              <a:rPr lang="en-US" altLang="en-US" sz="2600">
                <a:solidFill>
                  <a:schemeClr val="bg1"/>
                </a:solidFill>
              </a:rPr>
              <a:t>ợc t</a:t>
            </a:r>
            <a:r>
              <a:rPr lang="en-US" altLang="en-US" sz="2600">
                <a:solidFill>
                  <a:schemeClr val="bg1"/>
                </a:solidFill>
              </a:rPr>
              <a:t>ă</a:t>
            </a:r>
            <a:r>
              <a:rPr lang="en-US" altLang="en-US" sz="2600">
                <a:solidFill>
                  <a:schemeClr val="bg1"/>
                </a:solidFill>
              </a:rPr>
              <a:t>ng lên thì </a:t>
            </a:r>
            <a:r>
              <a:rPr lang="en-US" altLang="en-US" sz="2600">
                <a:solidFill>
                  <a:schemeClr val="bg1"/>
                </a:solidFill>
              </a:rPr>
              <a:t>đ</a:t>
            </a:r>
            <a:r>
              <a:rPr lang="en-US" altLang="en-US" sz="2600">
                <a:solidFill>
                  <a:schemeClr val="bg1"/>
                </a:solidFill>
              </a:rPr>
              <a:t>ộ dốc t</a:t>
            </a:r>
            <a:r>
              <a:rPr lang="en-US" altLang="en-US" sz="2600">
                <a:solidFill>
                  <a:schemeClr val="bg1"/>
                </a:solidFill>
              </a:rPr>
              <a:t>ă</a:t>
            </a:r>
            <a:r>
              <a:rPr lang="en-US" altLang="en-US" sz="2600">
                <a:solidFill>
                  <a:schemeClr val="bg1"/>
                </a:solidFill>
              </a:rPr>
              <a:t>ng lên rất r</a:t>
            </a:r>
            <a:r>
              <a:rPr lang="en-US" altLang="en-US" sz="2600">
                <a:solidFill>
                  <a:schemeClr val="bg1"/>
                </a:solidFill>
              </a:rPr>
              <a:t>õ</a:t>
            </a:r>
            <a:r>
              <a:rPr lang="en-US" altLang="en-US" sz="2600">
                <a:solidFill>
                  <a:schemeClr val="bg1"/>
                </a:solidFill>
              </a:rPr>
              <a:t>, chứng tỏ </a:t>
            </a:r>
            <a:r>
              <a:rPr lang="en-US" altLang="en-US" sz="2600">
                <a:solidFill>
                  <a:schemeClr val="bg1"/>
                </a:solidFill>
              </a:rPr>
              <a:t>đ</a:t>
            </a:r>
            <a:r>
              <a:rPr lang="en-US" altLang="en-US" sz="2600">
                <a:solidFill>
                  <a:schemeClr val="bg1"/>
                </a:solidFill>
              </a:rPr>
              <a:t>ộ trễ giảm </a:t>
            </a:r>
            <a:r>
              <a:rPr lang="en-US" altLang="en-US" sz="2600">
                <a:solidFill>
                  <a:schemeClr val="bg1"/>
                </a:solidFill>
              </a:rPr>
              <a:t>đ</a:t>
            </a:r>
            <a:r>
              <a:rPr lang="en-US" altLang="en-US" sz="2600">
                <a:solidFill>
                  <a:schemeClr val="bg1"/>
                </a:solidFill>
              </a:rPr>
              <a:t>i. Khi ta giảm chiều rộng của M5 và M6 thì </a:t>
            </a:r>
            <a:r>
              <a:rPr lang="en-US" altLang="en-US" sz="2600">
                <a:solidFill>
                  <a:schemeClr val="bg1"/>
                </a:solidFill>
              </a:rPr>
              <a:t>đư</a:t>
            </a:r>
            <a:r>
              <a:rPr lang="en-US" altLang="en-US" sz="2600">
                <a:solidFill>
                  <a:schemeClr val="bg1"/>
                </a:solidFill>
              </a:rPr>
              <a:t>ờng có chiều rộng bé hơn sẽ có </a:t>
            </a:r>
            <a:r>
              <a:rPr lang="en-US" altLang="en-US" sz="2600">
                <a:solidFill>
                  <a:schemeClr val="bg1"/>
                </a:solidFill>
              </a:rPr>
              <a:t>đ</a:t>
            </a:r>
            <a:r>
              <a:rPr lang="en-US" altLang="en-US" sz="2600">
                <a:solidFill>
                  <a:schemeClr val="bg1"/>
                </a:solidFill>
              </a:rPr>
              <a:t>ộ dốc lớn hơn. Chứng tỏ việc t</a:t>
            </a:r>
            <a:r>
              <a:rPr lang="en-US" altLang="en-US" sz="2600">
                <a:solidFill>
                  <a:schemeClr val="bg1"/>
                </a:solidFill>
              </a:rPr>
              <a:t>ă</a:t>
            </a:r>
            <a:r>
              <a:rPr lang="en-US" altLang="en-US" sz="2600">
                <a:solidFill>
                  <a:schemeClr val="bg1"/>
                </a:solidFill>
              </a:rPr>
              <a:t>ng chiều rộng của NMOS , </a:t>
            </a:r>
            <a:r>
              <a:rPr lang="en-US" altLang="en-US" sz="2600">
                <a:solidFill>
                  <a:schemeClr val="bg1"/>
                </a:solidFill>
              </a:rPr>
              <a:t>đ</a:t>
            </a:r>
            <a:r>
              <a:rPr lang="en-US" altLang="en-US" sz="2600">
                <a:solidFill>
                  <a:schemeClr val="bg1"/>
                </a:solidFill>
              </a:rPr>
              <a:t>ồng thời giảm kích th</a:t>
            </a:r>
            <a:r>
              <a:rPr lang="en-US" altLang="en-US" sz="2600">
                <a:solidFill>
                  <a:schemeClr val="bg1"/>
                </a:solidFill>
              </a:rPr>
              <a:t>ư</a:t>
            </a:r>
            <a:r>
              <a:rPr lang="en-US" altLang="en-US" sz="2600">
                <a:solidFill>
                  <a:schemeClr val="bg1"/>
                </a:solidFill>
              </a:rPr>
              <a:t>ớc chiều rộng của  và  sẽ làm </a:t>
            </a:r>
            <a:r>
              <a:rPr lang="en-US" altLang="en-US" sz="2600">
                <a:solidFill>
                  <a:schemeClr val="bg1"/>
                </a:solidFill>
              </a:rPr>
              <a:t>đ</a:t>
            </a:r>
            <a:r>
              <a:rPr lang="en-US" altLang="en-US" sz="2600">
                <a:solidFill>
                  <a:schemeClr val="bg1"/>
                </a:solidFill>
              </a:rPr>
              <a:t>ộ trễ của StrongArm Latch giảm </a:t>
            </a:r>
            <a:r>
              <a:rPr lang="en-US" altLang="en-US" sz="2600">
                <a:solidFill>
                  <a:schemeClr val="bg1"/>
                </a:solidFill>
              </a:rPr>
              <a:t>đ</a:t>
            </a:r>
            <a:r>
              <a:rPr lang="en-US" altLang="en-US" sz="2600">
                <a:solidFill>
                  <a:schemeClr val="bg1"/>
                </a:solidFill>
              </a:rPr>
              <a:t>i r</a:t>
            </a:r>
            <a:r>
              <a:rPr lang="en-US" altLang="en-US" sz="2600">
                <a:solidFill>
                  <a:schemeClr val="bg1"/>
                </a:solidFill>
              </a:rPr>
              <a:t>õ</a:t>
            </a:r>
            <a:r>
              <a:rPr lang="en-US" altLang="en-US" sz="2600">
                <a:solidFill>
                  <a:schemeClr val="bg1"/>
                </a:solidFill>
              </a:rPr>
              <a:t> rệt. Tuy nhiên, ta phải </a:t>
            </a:r>
            <a:r>
              <a:rPr lang="en-US" altLang="en-US" sz="2600">
                <a:solidFill>
                  <a:schemeClr val="bg1"/>
                </a:solidFill>
              </a:rPr>
              <a:t>đ</a:t>
            </a:r>
            <a:r>
              <a:rPr lang="en-US" altLang="en-US" sz="2600">
                <a:solidFill>
                  <a:schemeClr val="bg1"/>
                </a:solidFill>
              </a:rPr>
              <a:t>ánh </a:t>
            </a:r>
            <a:r>
              <a:rPr lang="en-US" altLang="en-US" sz="2600">
                <a:solidFill>
                  <a:schemeClr val="bg1"/>
                </a:solidFill>
              </a:rPr>
              <a:t>đ</a:t>
            </a:r>
            <a:r>
              <a:rPr lang="en-US" altLang="en-US" sz="2600">
                <a:solidFill>
                  <a:schemeClr val="bg1"/>
                </a:solidFill>
              </a:rPr>
              <a:t>ổi lại là hiện t</a:t>
            </a:r>
            <a:r>
              <a:rPr lang="en-US" altLang="en-US" sz="2600">
                <a:solidFill>
                  <a:schemeClr val="bg1"/>
                </a:solidFill>
              </a:rPr>
              <a:t>ư</a:t>
            </a:r>
            <a:r>
              <a:rPr lang="en-US" altLang="en-US" sz="2600">
                <a:solidFill>
                  <a:schemeClr val="bg1"/>
                </a:solidFill>
              </a:rPr>
              <a:t>ợng “clock feedthought” sẽ t</a:t>
            </a:r>
            <a:r>
              <a:rPr lang="en-US" altLang="en-US" sz="2600">
                <a:solidFill>
                  <a:schemeClr val="bg1"/>
                </a:solidFill>
              </a:rPr>
              <a:t>ă</a:t>
            </a:r>
            <a:r>
              <a:rPr lang="en-US" altLang="en-US" sz="2600">
                <a:solidFill>
                  <a:schemeClr val="bg1"/>
                </a:solidFill>
              </a:rPr>
              <a:t>ng r</a:t>
            </a:r>
            <a:r>
              <a:rPr lang="en-US" altLang="en-US" sz="2600">
                <a:solidFill>
                  <a:schemeClr val="bg1"/>
                </a:solidFill>
              </a:rPr>
              <a:t>õ</a:t>
            </a:r>
            <a:r>
              <a:rPr lang="en-US" altLang="en-US" sz="2600">
                <a:solidFill>
                  <a:schemeClr val="bg1"/>
                </a:solidFill>
              </a:rPr>
              <a:t> rệt.</a:t>
            </a:r>
            <a:endParaRPr lang="en-US" altLang="en-US" sz="2600">
              <a:solidFill>
                <a:schemeClr val="bg1"/>
              </a:solidFill>
            </a:endParaRPr>
          </a:p>
          <a:p>
            <a:pPr algn="just"/>
            <a:r>
              <a:rPr lang="en-US" altLang="en-US" sz="2600">
                <a:solidFill>
                  <a:schemeClr val="bg1"/>
                </a:solidFill>
              </a:rPr>
              <a:t>- Sau khi mô phỏng </a:t>
            </a:r>
            <a:r>
              <a:rPr lang="en-US" altLang="en-US" sz="2600">
                <a:solidFill>
                  <a:schemeClr val="bg1"/>
                </a:solidFill>
              </a:rPr>
              <a:t>đư</a:t>
            </a:r>
            <a:r>
              <a:rPr lang="en-US" altLang="en-US" sz="2600">
                <a:solidFill>
                  <a:schemeClr val="bg1"/>
                </a:solidFill>
              </a:rPr>
              <a:t>ợc dạng sóng, </a:t>
            </a:r>
            <a:r>
              <a:rPr lang="en-US" sz="2600">
                <a:solidFill>
                  <a:schemeClr val="bg1"/>
                </a:solidFill>
              </a:rPr>
              <a:t>nhóm thực hiện đo các dạng sóng khi thay đổi Width trên cùng một hình để so sánh.</a:t>
            </a:r>
            <a:endParaRPr lang="en-US" sz="260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568" y="115702"/>
            <a:ext cx="12596915" cy="951865"/>
          </a:xfrm>
          <a:prstGeom prst="rect">
            <a:avLst/>
          </a:prstGeom>
        </p:spPr>
        <p:txBody>
          <a:bodyPr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 Mô phỏng</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318260" y="1143000"/>
            <a:ext cx="15169515"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6. So sánh SA Latch trước và sau khi cải tiến.</a:t>
            </a:r>
            <a:endParaRPr 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sp>
        <p:nvSpPr>
          <p:cNvPr id="10" name="Text Box 9"/>
          <p:cNvSpPr txBox="1"/>
          <p:nvPr/>
        </p:nvSpPr>
        <p:spPr>
          <a:xfrm>
            <a:off x="2057400" y="2247900"/>
            <a:ext cx="14919960" cy="521970"/>
          </a:xfrm>
          <a:prstGeom prst="rect">
            <a:avLst/>
          </a:prstGeom>
          <a:noFill/>
        </p:spPr>
        <p:txBody>
          <a:bodyPr wrap="square" rtlCol="0">
            <a:spAutoFit/>
          </a:bodyPr>
          <a:p>
            <a:r>
              <a:rPr lang="en-US" sz="2800">
                <a:solidFill>
                  <a:schemeClr val="bg1"/>
                </a:solidFill>
              </a:rPr>
              <a:t>Nhóm tiến hành thực hiện khảo sát đo các thông số rise/fall time và duty cycle ở ngõ ra Y để so sánh.</a:t>
            </a:r>
            <a:endParaRPr lang="en-US" sz="2800">
              <a:solidFill>
                <a:schemeClr val="bg1"/>
              </a:solidFill>
            </a:endParaRPr>
          </a:p>
        </p:txBody>
      </p:sp>
      <p:pic>
        <p:nvPicPr>
          <p:cNvPr id="11" name="Picture 14"/>
          <p:cNvPicPr>
            <a:picLocks noChangeAspect="1"/>
          </p:cNvPicPr>
          <p:nvPr/>
        </p:nvPicPr>
        <p:blipFill>
          <a:blip r:embed="rId1"/>
          <a:stretch>
            <a:fillRect/>
          </a:stretch>
        </p:blipFill>
        <p:spPr>
          <a:xfrm>
            <a:off x="1212850" y="3238500"/>
            <a:ext cx="6835775" cy="2392680"/>
          </a:xfrm>
          <a:prstGeom prst="rect">
            <a:avLst/>
          </a:prstGeom>
        </p:spPr>
      </p:pic>
      <p:sp>
        <p:nvSpPr>
          <p:cNvPr id="12" name="Text Box 11"/>
          <p:cNvSpPr txBox="1"/>
          <p:nvPr/>
        </p:nvSpPr>
        <p:spPr>
          <a:xfrm>
            <a:off x="1752600" y="6134100"/>
            <a:ext cx="5634990" cy="491490"/>
          </a:xfrm>
          <a:prstGeom prst="rect">
            <a:avLst/>
          </a:prstGeom>
          <a:noFill/>
        </p:spPr>
        <p:txBody>
          <a:bodyPr wrap="square" rtlCol="0">
            <a:spAutoFit/>
          </a:bodyPr>
          <a:p>
            <a:pPr algn="ctr"/>
            <a:r>
              <a:rPr lang="en-US" sz="2600" b="1">
                <a:solidFill>
                  <a:schemeClr val="bg1"/>
                </a:solidFill>
              </a:rPr>
              <a:t>Kết quả đo được trước khi cải tiến</a:t>
            </a:r>
            <a:endParaRPr lang="en-US" sz="2600" b="1">
              <a:solidFill>
                <a:schemeClr val="bg1"/>
              </a:solidFill>
            </a:endParaRPr>
          </a:p>
        </p:txBody>
      </p:sp>
      <p:pic>
        <p:nvPicPr>
          <p:cNvPr id="14" name="Picture 13"/>
          <p:cNvPicPr>
            <a:picLocks noChangeAspect="1"/>
          </p:cNvPicPr>
          <p:nvPr/>
        </p:nvPicPr>
        <p:blipFill>
          <a:blip r:embed="rId2"/>
          <a:stretch>
            <a:fillRect/>
          </a:stretch>
        </p:blipFill>
        <p:spPr>
          <a:xfrm>
            <a:off x="9982200" y="3242945"/>
            <a:ext cx="6909435" cy="2406015"/>
          </a:xfrm>
          <a:prstGeom prst="rect">
            <a:avLst/>
          </a:prstGeom>
        </p:spPr>
      </p:pic>
      <p:sp>
        <p:nvSpPr>
          <p:cNvPr id="15" name="Text Box 14"/>
          <p:cNvSpPr txBox="1"/>
          <p:nvPr/>
        </p:nvSpPr>
        <p:spPr>
          <a:xfrm>
            <a:off x="10668000" y="6261100"/>
            <a:ext cx="5634990" cy="491490"/>
          </a:xfrm>
          <a:prstGeom prst="rect">
            <a:avLst/>
          </a:prstGeom>
          <a:noFill/>
        </p:spPr>
        <p:txBody>
          <a:bodyPr wrap="square" rtlCol="0">
            <a:spAutoFit/>
          </a:bodyPr>
          <a:p>
            <a:pPr algn="ctr"/>
            <a:r>
              <a:rPr lang="en-US" sz="2600" b="1">
                <a:solidFill>
                  <a:schemeClr val="bg1"/>
                </a:solidFill>
              </a:rPr>
              <a:t>Kết quả đo được sau khi cải tiến</a:t>
            </a:r>
            <a:endParaRPr lang="en-US" sz="2600" b="1">
              <a:solidFill>
                <a:schemeClr val="bg1"/>
              </a:solidFill>
            </a:endParaRPr>
          </a:p>
        </p:txBody>
      </p:sp>
      <p:sp>
        <p:nvSpPr>
          <p:cNvPr id="16" name="Text Box 15"/>
          <p:cNvSpPr txBox="1"/>
          <p:nvPr/>
        </p:nvSpPr>
        <p:spPr>
          <a:xfrm>
            <a:off x="903605" y="6995795"/>
            <a:ext cx="16212820" cy="2868930"/>
          </a:xfrm>
          <a:prstGeom prst="rect">
            <a:avLst/>
          </a:prstGeom>
          <a:noFill/>
        </p:spPr>
        <p:txBody>
          <a:bodyPr wrap="square" rtlCol="0">
            <a:noAutofit/>
          </a:bodyPr>
          <a:p>
            <a:r>
              <a:rPr lang="en-US" altLang="en-US" sz="2800">
                <a:solidFill>
                  <a:schemeClr val="bg1"/>
                </a:solidFill>
              </a:rPr>
              <a:t>* Nhận xét: </a:t>
            </a:r>
            <a:endParaRPr lang="en-US" altLang="en-US" sz="2800">
              <a:solidFill>
                <a:schemeClr val="bg1"/>
              </a:solidFill>
            </a:endParaRPr>
          </a:p>
          <a:p>
            <a:r>
              <a:rPr lang="en-US" altLang="en-US" sz="2800">
                <a:solidFill>
                  <a:schemeClr val="bg1"/>
                </a:solidFill>
              </a:rPr>
              <a:t>- </a:t>
            </a:r>
            <a:r>
              <a:rPr lang="en-US" altLang="en-US" sz="2800">
                <a:solidFill>
                  <a:schemeClr val="bg1"/>
                </a:solidFill>
              </a:rPr>
              <a:t>Đ</a:t>
            </a:r>
            <a:r>
              <a:rPr lang="en-US" altLang="en-US" sz="2800">
                <a:solidFill>
                  <a:schemeClr val="bg1"/>
                </a:solidFill>
              </a:rPr>
              <a:t>ộ trễ giảm </a:t>
            </a:r>
            <a:r>
              <a:rPr lang="en-US" altLang="en-US" sz="2800">
                <a:solidFill>
                  <a:schemeClr val="bg1"/>
                </a:solidFill>
              </a:rPr>
              <a:t>đ</a:t>
            </a:r>
            <a:r>
              <a:rPr lang="en-US" altLang="en-US" sz="2800">
                <a:solidFill>
                  <a:schemeClr val="bg1"/>
                </a:solidFill>
              </a:rPr>
              <a:t>áng kể, với rise time giảm khoảng 44% và fall time giảm khoảng 20%. </a:t>
            </a:r>
            <a:r>
              <a:rPr lang="en-US" altLang="en-US" sz="2800">
                <a:solidFill>
                  <a:schemeClr val="bg1"/>
                </a:solidFill>
              </a:rPr>
              <a:t>Đ</a:t>
            </a:r>
            <a:r>
              <a:rPr lang="en-US" altLang="en-US" sz="2800">
                <a:solidFill>
                  <a:schemeClr val="bg1"/>
                </a:solidFill>
              </a:rPr>
              <a:t>iều này chứng minh rằng việc giảm chiều rộng PMOS M5, M6 và t</a:t>
            </a:r>
            <a:r>
              <a:rPr lang="en-US" altLang="en-US" sz="2800">
                <a:solidFill>
                  <a:schemeClr val="bg1"/>
                </a:solidFill>
              </a:rPr>
              <a:t>ă</a:t>
            </a:r>
            <a:r>
              <a:rPr lang="en-US" altLang="en-US" sz="2800">
                <a:solidFill>
                  <a:schemeClr val="bg1"/>
                </a:solidFill>
              </a:rPr>
              <a:t>ng chiều rộng NMOS tail M7 </a:t>
            </a:r>
            <a:r>
              <a:rPr lang="en-US" altLang="en-US" sz="2800">
                <a:solidFill>
                  <a:schemeClr val="bg1"/>
                </a:solidFill>
              </a:rPr>
              <a:t>đ</a:t>
            </a:r>
            <a:r>
              <a:rPr lang="en-US" altLang="en-US" sz="2800">
                <a:solidFill>
                  <a:schemeClr val="bg1"/>
                </a:solidFill>
              </a:rPr>
              <a:t>ã hiệu quả trong việc giảm thời gian tái sinh và t</a:t>
            </a:r>
            <a:r>
              <a:rPr lang="en-US" altLang="en-US" sz="2800">
                <a:solidFill>
                  <a:schemeClr val="bg1"/>
                </a:solidFill>
              </a:rPr>
              <a:t>ă</a:t>
            </a:r>
            <a:r>
              <a:rPr lang="en-US" altLang="en-US" sz="2800">
                <a:solidFill>
                  <a:schemeClr val="bg1"/>
                </a:solidFill>
              </a:rPr>
              <a:t>ng </a:t>
            </a:r>
            <a:r>
              <a:rPr lang="en-US" altLang="en-US" sz="2800">
                <a:solidFill>
                  <a:schemeClr val="bg1"/>
                </a:solidFill>
              </a:rPr>
              <a:t>đ</a:t>
            </a:r>
            <a:r>
              <a:rPr lang="en-US" altLang="en-US" sz="2800">
                <a:solidFill>
                  <a:schemeClr val="bg1"/>
                </a:solidFill>
              </a:rPr>
              <a:t>ộ dẫn gm, phù hợp với l</a:t>
            </a:r>
            <a:r>
              <a:rPr lang="en-US" altLang="en-US" sz="2800">
                <a:solidFill>
                  <a:schemeClr val="bg1"/>
                </a:solidFill>
              </a:rPr>
              <a:t>ý</a:t>
            </a:r>
            <a:r>
              <a:rPr lang="en-US" altLang="en-US" sz="2800">
                <a:solidFill>
                  <a:schemeClr val="bg1"/>
                </a:solidFill>
              </a:rPr>
              <a:t> thuyết đưa ra.</a:t>
            </a:r>
            <a:endParaRPr lang="en-US" altLang="en-US" sz="2800">
              <a:solidFill>
                <a:schemeClr val="bg1"/>
              </a:solidFill>
            </a:endParaRPr>
          </a:p>
          <a:p>
            <a:r>
              <a:rPr lang="en-US" altLang="en-US" sz="2800">
                <a:solidFill>
                  <a:schemeClr val="bg1"/>
                </a:solidFill>
              </a:rPr>
              <a:t>- Duty cycle tăng nhẹ có thể do ảnh h</a:t>
            </a:r>
            <a:r>
              <a:rPr lang="en-US" altLang="en-US" sz="2800">
                <a:solidFill>
                  <a:schemeClr val="bg1"/>
                </a:solidFill>
              </a:rPr>
              <a:t>ư</a:t>
            </a:r>
            <a:r>
              <a:rPr lang="en-US" altLang="en-US" sz="2800">
                <a:solidFill>
                  <a:schemeClr val="bg1"/>
                </a:solidFill>
              </a:rPr>
              <a:t>ởng từ clock feedthrough sau khi </a:t>
            </a:r>
            <a:r>
              <a:rPr lang="en-US" altLang="en-US" sz="2800">
                <a:solidFill>
                  <a:schemeClr val="bg1"/>
                </a:solidFill>
              </a:rPr>
              <a:t>đ</a:t>
            </a:r>
            <a:r>
              <a:rPr lang="en-US" altLang="en-US" sz="2800">
                <a:solidFill>
                  <a:schemeClr val="bg1"/>
                </a:solidFill>
              </a:rPr>
              <a:t>iều chỉnh kích th</a:t>
            </a:r>
            <a:r>
              <a:rPr lang="en-US" altLang="en-US" sz="2800">
                <a:solidFill>
                  <a:schemeClr val="bg1"/>
                </a:solidFill>
              </a:rPr>
              <a:t>ư</a:t>
            </a:r>
            <a:r>
              <a:rPr lang="en-US" altLang="en-US" sz="2800">
                <a:solidFill>
                  <a:schemeClr val="bg1"/>
                </a:solidFill>
              </a:rPr>
              <a:t>ớc transistor.</a:t>
            </a:r>
            <a:endParaRPr lang="en-US" altLang="en-US" sz="280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480" y="115570"/>
            <a:ext cx="14763750" cy="951865"/>
          </a:xfrm>
          <a:prstGeom prst="rect">
            <a:avLst/>
          </a:prstGeom>
        </p:spPr>
        <p:txBody>
          <a:bodyPr wrap="square"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III. Layout &amp; Post-Layout Simulation</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318260" y="1143000"/>
            <a:ext cx="13983335"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1. </a:t>
            </a:r>
            <a:r>
              <a:rPr lang="en-US" altLang="en-US" sz="5110">
                <a:solidFill>
                  <a:srgbClr val="FDFDFD"/>
                </a:solidFill>
                <a:latin typeface="Montserrat" panose="00000500000000000000"/>
                <a:ea typeface="Montserrat" panose="00000500000000000000"/>
                <a:cs typeface="Montserrat" panose="00000500000000000000"/>
                <a:sym typeface="Montserrat" panose="00000500000000000000"/>
              </a:rPr>
              <a:t>Design layout </a:t>
            </a:r>
            <a:endParaRPr lang="en-US" alt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pic>
        <p:nvPicPr>
          <p:cNvPr id="23" name="Picture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869940" y="2186940"/>
            <a:ext cx="6403975" cy="7173595"/>
          </a:xfrm>
          <a:prstGeom prst="rect">
            <a:avLst/>
          </a:prstGeom>
          <a:noFill/>
          <a:ln>
            <a:noFill/>
          </a:ln>
        </p:spPr>
      </p:pic>
      <p:sp>
        <p:nvSpPr>
          <p:cNvPr id="10" name="Text Box 9"/>
          <p:cNvSpPr txBox="1"/>
          <p:nvPr/>
        </p:nvSpPr>
        <p:spPr>
          <a:xfrm>
            <a:off x="7010400" y="9486900"/>
            <a:ext cx="4126230" cy="475615"/>
          </a:xfrm>
          <a:prstGeom prst="rect">
            <a:avLst/>
          </a:prstGeom>
          <a:noFill/>
        </p:spPr>
        <p:txBody>
          <a:bodyPr wrap="square" rtlCol="0">
            <a:spAutoFit/>
          </a:bodyPr>
          <a:p>
            <a:pPr algn="ctr"/>
            <a:r>
              <a:rPr lang="en-US" sz="2500" b="1">
                <a:solidFill>
                  <a:schemeClr val="bg1"/>
                </a:solidFill>
              </a:rPr>
              <a:t>Layout mạch StrongArm Latch</a:t>
            </a:r>
            <a:endParaRPr lang="en-US" sz="2500" b="1">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480" y="115570"/>
            <a:ext cx="14763750" cy="951865"/>
          </a:xfrm>
          <a:prstGeom prst="rect">
            <a:avLst/>
          </a:prstGeom>
        </p:spPr>
        <p:txBody>
          <a:bodyPr wrap="square"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III. </a:t>
            </a: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Layout &amp; Post-Layout Simulation</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318260" y="1143000"/>
            <a:ext cx="13983335"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2. Kiểm tra DRC.</a:t>
            </a:r>
            <a:r>
              <a:rPr lang="en-US" altLang="en-US" sz="5110">
                <a:solidFill>
                  <a:srgbClr val="FDFDFD"/>
                </a:solidFill>
                <a:latin typeface="Montserrat" panose="00000500000000000000"/>
                <a:ea typeface="Montserrat" panose="00000500000000000000"/>
                <a:cs typeface="Montserrat" panose="00000500000000000000"/>
                <a:sym typeface="Montserrat" panose="00000500000000000000"/>
              </a:rPr>
              <a:t> </a:t>
            </a:r>
            <a:endParaRPr lang="en-US" alt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pic>
        <p:nvPicPr>
          <p:cNvPr id="24" name="Picture 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3552825" y="2400300"/>
            <a:ext cx="11182350" cy="6551295"/>
          </a:xfrm>
          <a:prstGeom prst="rect">
            <a:avLst/>
          </a:prstGeom>
          <a:noFill/>
          <a:ln>
            <a:noFill/>
          </a:ln>
        </p:spPr>
      </p:pic>
      <p:sp>
        <p:nvSpPr>
          <p:cNvPr id="11" name="Text Box 10"/>
          <p:cNvSpPr txBox="1"/>
          <p:nvPr/>
        </p:nvSpPr>
        <p:spPr>
          <a:xfrm>
            <a:off x="6656070" y="9258300"/>
            <a:ext cx="4976495" cy="521970"/>
          </a:xfrm>
          <a:prstGeom prst="rect">
            <a:avLst/>
          </a:prstGeom>
          <a:noFill/>
        </p:spPr>
        <p:txBody>
          <a:bodyPr wrap="square" rtlCol="0">
            <a:spAutoFit/>
          </a:bodyPr>
          <a:p>
            <a:pPr algn="ctr"/>
            <a:r>
              <a:rPr lang="en-US" sz="2800" b="1">
                <a:solidFill>
                  <a:schemeClr val="bg1"/>
                </a:solidFill>
              </a:rPr>
              <a:t>Kết quả mạch đã pass qua DRC</a:t>
            </a:r>
            <a:endParaRPr lang="en-US" sz="2800" b="1">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480" y="115570"/>
            <a:ext cx="14763750" cy="1904365"/>
          </a:xfrm>
          <a:prstGeom prst="rect">
            <a:avLst/>
          </a:prstGeom>
        </p:spPr>
        <p:txBody>
          <a:bodyPr wrap="square"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III. </a:t>
            </a: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Layout &amp; Post-Layout Simulation</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425"/>
              </a:lnSpc>
              <a:spcBef>
                <a:spcPct val="0"/>
              </a:spcBef>
            </a:pP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318260" y="1143000"/>
            <a:ext cx="13983335"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2. Kiểm tra LVS</a:t>
            </a:r>
            <a:r>
              <a:rPr lang="en-US" altLang="en-US" sz="5110">
                <a:solidFill>
                  <a:srgbClr val="FDFDFD"/>
                </a:solidFill>
                <a:latin typeface="Montserrat" panose="00000500000000000000"/>
                <a:ea typeface="Montserrat" panose="00000500000000000000"/>
                <a:cs typeface="Montserrat" panose="00000500000000000000"/>
                <a:sym typeface="Montserrat" panose="00000500000000000000"/>
              </a:rPr>
              <a:t> </a:t>
            </a:r>
            <a:endParaRPr lang="en-US" alt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pic>
        <p:nvPicPr>
          <p:cNvPr id="25" name="Picture 2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609600" y="3028950"/>
            <a:ext cx="8311515" cy="4911725"/>
          </a:xfrm>
          <a:prstGeom prst="rect">
            <a:avLst/>
          </a:prstGeom>
          <a:noFill/>
          <a:ln>
            <a:noFill/>
          </a:ln>
        </p:spPr>
      </p:pic>
      <p:sp>
        <p:nvSpPr>
          <p:cNvPr id="12" name="Text Box 11"/>
          <p:cNvSpPr txBox="1"/>
          <p:nvPr/>
        </p:nvSpPr>
        <p:spPr>
          <a:xfrm>
            <a:off x="5486400" y="8801100"/>
            <a:ext cx="7528560" cy="521970"/>
          </a:xfrm>
          <a:prstGeom prst="rect">
            <a:avLst/>
          </a:prstGeom>
          <a:noFill/>
        </p:spPr>
        <p:txBody>
          <a:bodyPr wrap="square" rtlCol="0">
            <a:spAutoFit/>
          </a:bodyPr>
          <a:p>
            <a:pPr algn="ctr"/>
            <a:r>
              <a:rPr lang="en-US" sz="2800" b="1">
                <a:solidFill>
                  <a:schemeClr val="bg1"/>
                </a:solidFill>
              </a:rPr>
              <a:t>Kết quả kiểm tra LVS tương thích với schematic</a:t>
            </a:r>
            <a:endParaRPr lang="en-US" sz="2800" b="1">
              <a:solidFill>
                <a:schemeClr val="bg1"/>
              </a:solidFill>
            </a:endParaRPr>
          </a:p>
        </p:txBody>
      </p:sp>
      <p:pic>
        <p:nvPicPr>
          <p:cNvPr id="30" name="Picture 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9372600" y="3028950"/>
            <a:ext cx="8310245" cy="48666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480" y="115570"/>
            <a:ext cx="14763750" cy="951865"/>
          </a:xfrm>
          <a:prstGeom prst="rect">
            <a:avLst/>
          </a:prstGeom>
        </p:spPr>
        <p:txBody>
          <a:bodyPr wrap="square"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III. </a:t>
            </a: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Layout &amp; Post-Layout Simulation</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318260" y="1143000"/>
            <a:ext cx="13983335"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3. Kiểm tra PEX</a:t>
            </a:r>
            <a:r>
              <a:rPr lang="en-US" altLang="en-US" sz="5110">
                <a:solidFill>
                  <a:srgbClr val="FDFDFD"/>
                </a:solidFill>
                <a:latin typeface="Montserrat" panose="00000500000000000000"/>
                <a:ea typeface="Montserrat" panose="00000500000000000000"/>
                <a:cs typeface="Montserrat" panose="00000500000000000000"/>
                <a:sym typeface="Montserrat" panose="00000500000000000000"/>
              </a:rPr>
              <a:t> </a:t>
            </a:r>
            <a:endParaRPr lang="en-US" alt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pic>
        <p:nvPicPr>
          <p:cNvPr id="33" name="Picture 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685800" y="3086100"/>
            <a:ext cx="8120380" cy="4725670"/>
          </a:xfrm>
          <a:prstGeom prst="rect">
            <a:avLst/>
          </a:prstGeom>
          <a:noFill/>
          <a:ln>
            <a:noFill/>
          </a:ln>
        </p:spPr>
      </p:pic>
      <p:pic>
        <p:nvPicPr>
          <p:cNvPr id="34"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9448800" y="3086735"/>
            <a:ext cx="8180070" cy="4724400"/>
          </a:xfrm>
          <a:prstGeom prst="rect">
            <a:avLst/>
          </a:prstGeom>
          <a:noFill/>
          <a:ln>
            <a:noFill/>
          </a:ln>
        </p:spPr>
      </p:pic>
      <p:sp>
        <p:nvSpPr>
          <p:cNvPr id="11" name="Text Box 10"/>
          <p:cNvSpPr txBox="1"/>
          <p:nvPr/>
        </p:nvSpPr>
        <p:spPr>
          <a:xfrm>
            <a:off x="6019800" y="8648700"/>
            <a:ext cx="6483985" cy="521970"/>
          </a:xfrm>
          <a:prstGeom prst="rect">
            <a:avLst/>
          </a:prstGeom>
          <a:noFill/>
        </p:spPr>
        <p:txBody>
          <a:bodyPr wrap="square" rtlCol="0">
            <a:spAutoFit/>
          </a:bodyPr>
          <a:p>
            <a:r>
              <a:rPr lang="en-US" sz="2800" b="1">
                <a:solidFill>
                  <a:schemeClr val="bg1"/>
                </a:solidFill>
              </a:rPr>
              <a:t>Kết quả kiểm tra PEX và trích xuất ký sinh</a:t>
            </a:r>
            <a:endParaRPr lang="en-US" sz="2800" b="1">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480" y="115570"/>
            <a:ext cx="14763750" cy="951865"/>
          </a:xfrm>
          <a:prstGeom prst="rect">
            <a:avLst/>
          </a:prstGeom>
        </p:spPr>
        <p:txBody>
          <a:bodyPr wrap="square"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III. </a:t>
            </a: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Layout &amp; Post-Layout Simulation</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9" name="TextBox 9"/>
          <p:cNvSpPr txBox="1"/>
          <p:nvPr/>
        </p:nvSpPr>
        <p:spPr>
          <a:xfrm>
            <a:off x="1318260" y="1143000"/>
            <a:ext cx="13983335" cy="916940"/>
          </a:xfrm>
          <a:prstGeom prst="rect">
            <a:avLst/>
          </a:prstGeom>
        </p:spPr>
        <p:txBody>
          <a:bodyPr wrap="square" lIns="0" tIns="0" rIns="0" bIns="0" rtlCol="0" anchor="t">
            <a:spAutoFit/>
          </a:bodyPr>
          <a:lstStyle/>
          <a:p>
            <a:pPr algn="l">
              <a:lnSpc>
                <a:spcPts val="7150"/>
              </a:lnSpc>
              <a:spcBef>
                <a:spcPct val="0"/>
              </a:spcBef>
            </a:pPr>
            <a:r>
              <a:rPr lang="en-US" sz="5110">
                <a:solidFill>
                  <a:srgbClr val="FDFDFD"/>
                </a:solidFill>
                <a:latin typeface="Montserrat" panose="00000500000000000000"/>
                <a:ea typeface="Montserrat" panose="00000500000000000000"/>
                <a:cs typeface="Montserrat" panose="00000500000000000000"/>
                <a:sym typeface="Montserrat" panose="00000500000000000000"/>
              </a:rPr>
              <a:t>4. Kiểm tra sau layout</a:t>
            </a:r>
            <a:endParaRPr lang="en-US" altLang="en-US" sz="5110">
              <a:solidFill>
                <a:srgbClr val="FDFDFD"/>
              </a:solidFill>
              <a:latin typeface="Montserrat" panose="00000500000000000000"/>
              <a:ea typeface="Montserrat" panose="00000500000000000000"/>
              <a:cs typeface="Montserrat" panose="00000500000000000000"/>
              <a:sym typeface="Montserrat" panose="00000500000000000000"/>
            </a:endParaRPr>
          </a:p>
        </p:txBody>
      </p:sp>
      <p:pic>
        <p:nvPicPr>
          <p:cNvPr id="35" name="Picture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0515600" y="2019300"/>
            <a:ext cx="6955155" cy="3590290"/>
          </a:xfrm>
          <a:prstGeom prst="rect">
            <a:avLst/>
          </a:prstGeom>
          <a:noFill/>
          <a:ln>
            <a:noFill/>
          </a:ln>
        </p:spPr>
      </p:pic>
      <p:pic>
        <p:nvPicPr>
          <p:cNvPr id="37" name="Picture 37"/>
          <p:cNvPicPr>
            <a:picLocks noChangeAspect="1" noChangeArrowheads="1"/>
          </p:cNvPicPr>
          <p:nvPr/>
        </p:nvPicPr>
        <p:blipFill>
          <a:blip r:embed="rId2" cstate="print">
            <a:extLst>
              <a:ext uri="{28A0092B-C50C-407E-A947-70E740481C1C}">
                <a14:useLocalDpi xmlns:a14="http://schemas.microsoft.com/office/drawing/2010/main" val="0"/>
              </a:ext>
            </a:extLst>
          </a:blip>
          <a:srcRect t="6946" r="14944"/>
          <a:stretch>
            <a:fillRect/>
          </a:stretch>
        </p:blipFill>
        <p:spPr>
          <a:xfrm>
            <a:off x="538480" y="5524500"/>
            <a:ext cx="9119235" cy="4338320"/>
          </a:xfrm>
          <a:prstGeom prst="rect">
            <a:avLst/>
          </a:prstGeom>
          <a:noFill/>
          <a:ln>
            <a:noFill/>
          </a:ln>
        </p:spPr>
      </p:pic>
      <p:sp>
        <p:nvSpPr>
          <p:cNvPr id="10" name="Text Box 9"/>
          <p:cNvSpPr txBox="1"/>
          <p:nvPr/>
        </p:nvSpPr>
        <p:spPr>
          <a:xfrm>
            <a:off x="10972800" y="5829935"/>
            <a:ext cx="6096000" cy="491490"/>
          </a:xfrm>
          <a:prstGeom prst="rect">
            <a:avLst/>
          </a:prstGeom>
          <a:noFill/>
        </p:spPr>
        <p:txBody>
          <a:bodyPr wrap="square" rtlCol="0">
            <a:spAutoFit/>
          </a:bodyPr>
          <a:p>
            <a:pPr algn="ctr"/>
            <a:r>
              <a:rPr lang="en-US" sz="2600" b="1">
                <a:solidFill>
                  <a:schemeClr val="bg1"/>
                </a:solidFill>
              </a:rPr>
              <a:t>Mạch testbench kiểm tra function</a:t>
            </a:r>
            <a:endParaRPr lang="en-US" sz="2600" b="1">
              <a:solidFill>
                <a:schemeClr val="bg1"/>
              </a:solidFill>
            </a:endParaRPr>
          </a:p>
        </p:txBody>
      </p:sp>
      <p:sp>
        <p:nvSpPr>
          <p:cNvPr id="12" name="Text Box 11"/>
          <p:cNvSpPr txBox="1"/>
          <p:nvPr/>
        </p:nvSpPr>
        <p:spPr>
          <a:xfrm>
            <a:off x="1889125" y="4838700"/>
            <a:ext cx="6096000" cy="491490"/>
          </a:xfrm>
          <a:prstGeom prst="rect">
            <a:avLst/>
          </a:prstGeom>
          <a:noFill/>
        </p:spPr>
        <p:txBody>
          <a:bodyPr wrap="square" rtlCol="0">
            <a:spAutoFit/>
          </a:bodyPr>
          <a:p>
            <a:pPr algn="ctr"/>
            <a:r>
              <a:rPr lang="en-US" sz="2600" b="1">
                <a:solidFill>
                  <a:schemeClr val="bg1"/>
                </a:solidFill>
              </a:rPr>
              <a:t>Kết quả chạy transient của mạch sau layout</a:t>
            </a:r>
            <a:endParaRPr lang="en-US" sz="2600" b="1">
              <a:solidFill>
                <a:schemeClr val="bg1"/>
              </a:solidFill>
            </a:endParaRPr>
          </a:p>
        </p:txBody>
      </p:sp>
      <p:sp>
        <p:nvSpPr>
          <p:cNvPr id="13" name="Text Box 12"/>
          <p:cNvSpPr txBox="1"/>
          <p:nvPr/>
        </p:nvSpPr>
        <p:spPr>
          <a:xfrm>
            <a:off x="10363200" y="6998335"/>
            <a:ext cx="7325360" cy="2528570"/>
          </a:xfrm>
          <a:prstGeom prst="rect">
            <a:avLst/>
          </a:prstGeom>
          <a:noFill/>
        </p:spPr>
        <p:txBody>
          <a:bodyPr wrap="square" rtlCol="0">
            <a:noAutofit/>
          </a:bodyPr>
          <a:p>
            <a:pPr algn="just"/>
            <a:r>
              <a:rPr lang="en-US" altLang="en-US" sz="2800">
                <a:solidFill>
                  <a:schemeClr val="bg1"/>
                </a:solidFill>
              </a:rPr>
              <a:t>* Nhận xét:</a:t>
            </a:r>
            <a:endParaRPr lang="en-US" altLang="en-US" sz="2800">
              <a:solidFill>
                <a:schemeClr val="bg1"/>
              </a:solidFill>
            </a:endParaRPr>
          </a:p>
          <a:p>
            <a:pPr algn="just"/>
            <a:r>
              <a:rPr lang="en-US" altLang="en-US" sz="2800">
                <a:solidFill>
                  <a:schemeClr val="bg1"/>
                </a:solidFill>
              </a:rPr>
              <a:t>   Sau khi chạy mô phỏng của mạch sau layout nhóm thấy mạnh hoạt </a:t>
            </a:r>
            <a:r>
              <a:rPr lang="en-US" altLang="en-US" sz="2800">
                <a:solidFill>
                  <a:schemeClr val="bg1"/>
                </a:solidFill>
              </a:rPr>
              <a:t>đ</a:t>
            </a:r>
            <a:r>
              <a:rPr lang="en-US" altLang="en-US" sz="2800">
                <a:solidFill>
                  <a:schemeClr val="bg1"/>
                </a:solidFill>
              </a:rPr>
              <a:t>ộng ổn </a:t>
            </a:r>
            <a:r>
              <a:rPr lang="en-US" altLang="en-US" sz="2800">
                <a:solidFill>
                  <a:schemeClr val="bg1"/>
                </a:solidFill>
              </a:rPr>
              <a:t>đ</a:t>
            </a:r>
            <a:r>
              <a:rPr lang="en-US" altLang="en-US" sz="2800">
                <a:solidFill>
                  <a:schemeClr val="bg1"/>
                </a:solidFill>
              </a:rPr>
              <a:t>ịnh và nhóm </a:t>
            </a:r>
            <a:r>
              <a:rPr lang="en-US" altLang="en-US" sz="2800">
                <a:solidFill>
                  <a:schemeClr val="bg1"/>
                </a:solidFill>
              </a:rPr>
              <a:t>đ</a:t>
            </a:r>
            <a:r>
              <a:rPr lang="en-US" altLang="en-US" sz="2800">
                <a:solidFill>
                  <a:schemeClr val="bg1"/>
                </a:solidFill>
              </a:rPr>
              <a:t>ã hạn chế </a:t>
            </a:r>
            <a:r>
              <a:rPr lang="en-US" altLang="en-US" sz="2800">
                <a:solidFill>
                  <a:schemeClr val="bg1"/>
                </a:solidFill>
              </a:rPr>
              <a:t>đư</a:t>
            </a:r>
            <a:r>
              <a:rPr lang="en-US" altLang="en-US" sz="2800">
                <a:solidFill>
                  <a:schemeClr val="bg1"/>
                </a:solidFill>
              </a:rPr>
              <a:t>ợc hiện tượng “mismatch” nhờ vào sự layout </a:t>
            </a:r>
            <a:r>
              <a:rPr lang="en-US" altLang="en-US" sz="2800">
                <a:solidFill>
                  <a:schemeClr val="bg1"/>
                </a:solidFill>
              </a:rPr>
              <a:t>đ</a:t>
            </a:r>
            <a:r>
              <a:rPr lang="en-US" altLang="en-US" sz="2800">
                <a:solidFill>
                  <a:schemeClr val="bg1"/>
                </a:solidFill>
              </a:rPr>
              <a:t>ối xứng</a:t>
            </a:r>
            <a:endParaRPr lang="en-US" altLang="en-US" sz="280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538480" y="115570"/>
            <a:ext cx="14763750" cy="951865"/>
          </a:xfrm>
          <a:prstGeom prst="rect">
            <a:avLst/>
          </a:prstGeom>
        </p:spPr>
        <p:txBody>
          <a:bodyPr wrap="square" lIns="0" tIns="0" rIns="0" bIns="0" rtlCol="0" anchor="t">
            <a:spAutoFit/>
          </a:bodyPr>
          <a:lstStyle/>
          <a:p>
            <a:pPr algn="l">
              <a:lnSpc>
                <a:spcPts val="7425"/>
              </a:lnSpc>
              <a:spcBef>
                <a:spcPct val="0"/>
              </a:spcBef>
            </a:pPr>
            <a:r>
              <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rPr>
              <a:t>IV. Kết luận</a:t>
            </a:r>
            <a:endParaRPr lang="en-US" sz="5305"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1" name="Text Box 10"/>
          <p:cNvSpPr txBox="1"/>
          <p:nvPr/>
        </p:nvSpPr>
        <p:spPr>
          <a:xfrm>
            <a:off x="1371600" y="1333500"/>
            <a:ext cx="15445105" cy="7912100"/>
          </a:xfrm>
          <a:prstGeom prst="rect">
            <a:avLst/>
          </a:prstGeom>
          <a:noFill/>
        </p:spPr>
        <p:txBody>
          <a:bodyPr wrap="square" rtlCol="0">
            <a:noAutofit/>
          </a:bodyPr>
          <a:p>
            <a:pPr algn="just"/>
            <a:r>
              <a:rPr lang="en-US" altLang="en-US" sz="3600">
                <a:solidFill>
                  <a:schemeClr val="bg1"/>
                </a:solidFill>
              </a:rPr>
              <a:t>Thông qua quá trình mô phỏng mạch StrongArm latch trên nền tảng sử dụng Siemens Tanner EDA Tool, nhóm </a:t>
            </a:r>
            <a:r>
              <a:rPr lang="en-US" altLang="en-US" sz="3600">
                <a:solidFill>
                  <a:schemeClr val="bg1"/>
                </a:solidFill>
              </a:rPr>
              <a:t>đ</a:t>
            </a:r>
            <a:r>
              <a:rPr lang="en-US" altLang="en-US" sz="3600">
                <a:solidFill>
                  <a:schemeClr val="bg1"/>
                </a:solidFill>
              </a:rPr>
              <a:t>ã hiểu r</a:t>
            </a:r>
            <a:r>
              <a:rPr lang="en-US" altLang="en-US" sz="3600">
                <a:solidFill>
                  <a:schemeClr val="bg1"/>
                </a:solidFill>
              </a:rPr>
              <a:t>õ</a:t>
            </a:r>
            <a:r>
              <a:rPr lang="en-US" altLang="en-US" sz="3600">
                <a:solidFill>
                  <a:schemeClr val="bg1"/>
                </a:solidFill>
              </a:rPr>
              <a:t> hơn về nguyên l</a:t>
            </a:r>
            <a:r>
              <a:rPr lang="en-US" altLang="en-US" sz="3600">
                <a:solidFill>
                  <a:schemeClr val="bg1"/>
                </a:solidFill>
              </a:rPr>
              <a:t>ý</a:t>
            </a:r>
            <a:r>
              <a:rPr lang="en-US" altLang="en-US" sz="3600">
                <a:solidFill>
                  <a:schemeClr val="bg1"/>
                </a:solidFill>
              </a:rPr>
              <a:t> hoạt </a:t>
            </a:r>
            <a:r>
              <a:rPr lang="en-US" altLang="en-US" sz="3600">
                <a:solidFill>
                  <a:schemeClr val="bg1"/>
                </a:solidFill>
              </a:rPr>
              <a:t>đ</a:t>
            </a:r>
            <a:r>
              <a:rPr lang="en-US" altLang="en-US" sz="3600">
                <a:solidFill>
                  <a:schemeClr val="bg1"/>
                </a:solidFill>
              </a:rPr>
              <a:t>ộng của mạch, </a:t>
            </a:r>
            <a:r>
              <a:rPr lang="en-US" altLang="en-US" sz="3600">
                <a:solidFill>
                  <a:schemeClr val="bg1"/>
                </a:solidFill>
              </a:rPr>
              <a:t>đ</a:t>
            </a:r>
            <a:r>
              <a:rPr lang="en-US" altLang="en-US" sz="3600">
                <a:solidFill>
                  <a:schemeClr val="bg1"/>
                </a:solidFill>
              </a:rPr>
              <a:t>ặc biệt là cơ chế khuếch </a:t>
            </a:r>
            <a:r>
              <a:rPr lang="en-US" altLang="en-US" sz="3600">
                <a:solidFill>
                  <a:schemeClr val="bg1"/>
                </a:solidFill>
              </a:rPr>
              <a:t>đ</a:t>
            </a:r>
            <a:r>
              <a:rPr lang="en-US" altLang="en-US" sz="3600">
                <a:solidFill>
                  <a:schemeClr val="bg1"/>
                </a:solidFill>
              </a:rPr>
              <a:t>ại hồi tiếp d</a:t>
            </a:r>
            <a:r>
              <a:rPr lang="en-US" altLang="en-US" sz="3600">
                <a:solidFill>
                  <a:schemeClr val="bg1"/>
                </a:solidFill>
              </a:rPr>
              <a:t>ư</a:t>
            </a:r>
            <a:r>
              <a:rPr lang="en-US" altLang="en-US" sz="3600">
                <a:solidFill>
                  <a:schemeClr val="bg1"/>
                </a:solidFill>
              </a:rPr>
              <a:t>ơng và quá trình ra quyết </a:t>
            </a:r>
            <a:r>
              <a:rPr lang="en-US" altLang="en-US" sz="3600">
                <a:solidFill>
                  <a:schemeClr val="bg1"/>
                </a:solidFill>
              </a:rPr>
              <a:t>đ</a:t>
            </a:r>
            <a:r>
              <a:rPr lang="en-US" altLang="en-US" sz="3600">
                <a:solidFill>
                  <a:schemeClr val="bg1"/>
                </a:solidFill>
              </a:rPr>
              <a:t>ịnh của latch. Đồng thời nhóm cũng hiểu rõ hơn về quy trình khi làm việc với tool thông qua việc thực hiện đồ án. Việc quan sát mô phỏng dòng </a:t>
            </a:r>
            <a:r>
              <a:rPr lang="en-US" altLang="en-US" sz="3600">
                <a:solidFill>
                  <a:schemeClr val="bg1"/>
                </a:solidFill>
              </a:rPr>
              <a:t>đ</a:t>
            </a:r>
            <a:r>
              <a:rPr lang="en-US" altLang="en-US" sz="3600">
                <a:solidFill>
                  <a:schemeClr val="bg1"/>
                </a:solidFill>
              </a:rPr>
              <a:t>iện, </a:t>
            </a:r>
            <a:r>
              <a:rPr lang="en-US" altLang="en-US" sz="3600">
                <a:solidFill>
                  <a:schemeClr val="bg1"/>
                </a:solidFill>
              </a:rPr>
              <a:t>đ</a:t>
            </a:r>
            <a:r>
              <a:rPr lang="en-US" altLang="en-US" sz="3600">
                <a:solidFill>
                  <a:schemeClr val="bg1"/>
                </a:solidFill>
              </a:rPr>
              <a:t>iện áp và trạng thái của các node trong mạch giúp nhóm củng cố kiến thức về hoạt </a:t>
            </a:r>
            <a:r>
              <a:rPr lang="en-US" altLang="en-US" sz="3600">
                <a:solidFill>
                  <a:schemeClr val="bg1"/>
                </a:solidFill>
              </a:rPr>
              <a:t>đ</a:t>
            </a:r>
            <a:r>
              <a:rPr lang="en-US" altLang="en-US" sz="3600">
                <a:solidFill>
                  <a:schemeClr val="bg1"/>
                </a:solidFill>
              </a:rPr>
              <a:t>ộng của các mạch so sánh nhanh trong thực tế, c</a:t>
            </a:r>
            <a:r>
              <a:rPr lang="en-US" altLang="en-US" sz="3600">
                <a:solidFill>
                  <a:schemeClr val="bg1"/>
                </a:solidFill>
              </a:rPr>
              <a:t>ũ</a:t>
            </a:r>
            <a:r>
              <a:rPr lang="en-US" altLang="en-US" sz="3600">
                <a:solidFill>
                  <a:schemeClr val="bg1"/>
                </a:solidFill>
              </a:rPr>
              <a:t>ng nh</a:t>
            </a:r>
            <a:r>
              <a:rPr lang="en-US" altLang="en-US" sz="3600">
                <a:solidFill>
                  <a:schemeClr val="bg1"/>
                </a:solidFill>
              </a:rPr>
              <a:t>ư</a:t>
            </a:r>
            <a:r>
              <a:rPr lang="en-US" altLang="en-US" sz="3600">
                <a:solidFill>
                  <a:schemeClr val="bg1"/>
                </a:solidFill>
              </a:rPr>
              <a:t> vai trò của StrongArm latch trong hệ thống ADC.</a:t>
            </a:r>
            <a:endParaRPr lang="en-US" altLang="en-US" sz="3600">
              <a:solidFill>
                <a:schemeClr val="bg1"/>
              </a:solidFill>
            </a:endParaRPr>
          </a:p>
          <a:p>
            <a:pPr algn="just"/>
            <a:r>
              <a:rPr lang="en-US" altLang="en-US" sz="3600">
                <a:solidFill>
                  <a:schemeClr val="bg1"/>
                </a:solidFill>
              </a:rPr>
              <a:t>Từ nền tảng hiểu biết này, nhóm có thể tiếp tục nghiên cứu và phát triển các mạch phức tạp hơn từ những kiến thức </a:t>
            </a:r>
            <a:r>
              <a:rPr lang="en-US" altLang="en-US" sz="3600">
                <a:solidFill>
                  <a:schemeClr val="bg1"/>
                </a:solidFill>
              </a:rPr>
              <a:t>đ</a:t>
            </a:r>
            <a:r>
              <a:rPr lang="en-US" altLang="en-US" sz="3600">
                <a:solidFill>
                  <a:schemeClr val="bg1"/>
                </a:solidFill>
              </a:rPr>
              <a:t>ã có từ mô phỏng.</a:t>
            </a:r>
            <a:endParaRPr lang="en-US" altLang="en-US" sz="3600">
              <a:solidFill>
                <a:schemeClr val="bg1"/>
              </a:solidFill>
            </a:endParaRPr>
          </a:p>
          <a:p>
            <a:pPr algn="just"/>
            <a:r>
              <a:rPr lang="en-US" altLang="en-US" sz="3600">
                <a:solidFill>
                  <a:schemeClr val="bg1"/>
                </a:solidFill>
              </a:rPr>
              <a:t>Nhóm xin chân thành cảm ơn các anh phụ trách đặc biệt là anh Hùng và anh Kha </a:t>
            </a:r>
            <a:r>
              <a:rPr lang="en-US" altLang="en-US" sz="3600">
                <a:solidFill>
                  <a:schemeClr val="bg1"/>
                </a:solidFill>
              </a:rPr>
              <a:t>đ</a:t>
            </a:r>
            <a:r>
              <a:rPr lang="en-US" altLang="en-US" sz="3600">
                <a:solidFill>
                  <a:schemeClr val="bg1"/>
                </a:solidFill>
              </a:rPr>
              <a:t>ã tận tình h</a:t>
            </a:r>
            <a:r>
              <a:rPr lang="en-US" altLang="en-US" sz="3600">
                <a:solidFill>
                  <a:schemeClr val="bg1"/>
                </a:solidFill>
              </a:rPr>
              <a:t>ư</a:t>
            </a:r>
            <a:r>
              <a:rPr lang="en-US" altLang="en-US" sz="3600">
                <a:solidFill>
                  <a:schemeClr val="bg1"/>
                </a:solidFill>
              </a:rPr>
              <a:t>ớng dẫn và hỗ trợ trong suốt khóa học cũng như trong quá trình thực hiện đồ án. Những chia sẻ qu</a:t>
            </a:r>
            <a:r>
              <a:rPr lang="en-US" altLang="en-US" sz="3600">
                <a:solidFill>
                  <a:schemeClr val="bg1"/>
                </a:solidFill>
              </a:rPr>
              <a:t>ý</a:t>
            </a:r>
            <a:r>
              <a:rPr lang="en-US" altLang="en-US" sz="3600">
                <a:solidFill>
                  <a:schemeClr val="bg1"/>
                </a:solidFill>
              </a:rPr>
              <a:t> báu từ các anh </a:t>
            </a:r>
            <a:r>
              <a:rPr lang="en-US" altLang="en-US" sz="3600">
                <a:solidFill>
                  <a:schemeClr val="bg1"/>
                </a:solidFill>
              </a:rPr>
              <a:t>đ</a:t>
            </a:r>
            <a:r>
              <a:rPr lang="en-US" altLang="en-US" sz="3600">
                <a:solidFill>
                  <a:schemeClr val="bg1"/>
                </a:solidFill>
              </a:rPr>
              <a:t>ã giúp nhóm tiếp cận vấn </a:t>
            </a:r>
            <a:r>
              <a:rPr lang="en-US" altLang="en-US" sz="3600">
                <a:solidFill>
                  <a:schemeClr val="bg1"/>
                </a:solidFill>
              </a:rPr>
              <a:t>đ</a:t>
            </a:r>
            <a:r>
              <a:rPr lang="en-US" altLang="en-US" sz="3600">
                <a:solidFill>
                  <a:schemeClr val="bg1"/>
                </a:solidFill>
              </a:rPr>
              <a:t>ề một cách r</a:t>
            </a:r>
            <a:r>
              <a:rPr lang="en-US" altLang="en-US" sz="3600">
                <a:solidFill>
                  <a:schemeClr val="bg1"/>
                </a:solidFill>
              </a:rPr>
              <a:t>õ</a:t>
            </a:r>
            <a:r>
              <a:rPr lang="en-US" altLang="en-US" sz="3600">
                <a:solidFill>
                  <a:schemeClr val="bg1"/>
                </a:solidFill>
              </a:rPr>
              <a:t> ràng, </a:t>
            </a:r>
            <a:r>
              <a:rPr lang="en-US" altLang="en-US" sz="3600">
                <a:solidFill>
                  <a:schemeClr val="bg1"/>
                </a:solidFill>
              </a:rPr>
              <a:t>đ</a:t>
            </a:r>
            <a:r>
              <a:rPr lang="en-US" altLang="en-US" sz="3600">
                <a:solidFill>
                  <a:schemeClr val="bg1"/>
                </a:solidFill>
              </a:rPr>
              <a:t>úng h</a:t>
            </a:r>
            <a:r>
              <a:rPr lang="en-US" altLang="en-US" sz="3600">
                <a:solidFill>
                  <a:schemeClr val="bg1"/>
                </a:solidFill>
              </a:rPr>
              <a:t>ư</a:t>
            </a:r>
            <a:r>
              <a:rPr lang="en-US" altLang="en-US" sz="3600">
                <a:solidFill>
                  <a:schemeClr val="bg1"/>
                </a:solidFill>
              </a:rPr>
              <a:t>ớng và hiệu quả hơn.</a:t>
            </a:r>
            <a:endParaRPr lang="en-US" altLang="en-US" sz="360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3804">
            <a:off x="-7056643" y="3425766"/>
            <a:ext cx="13826437" cy="9147617"/>
          </a:xfrm>
          <a:custGeom>
            <a:avLst/>
            <a:gdLst/>
            <a:ahLst/>
            <a:cxnLst/>
            <a:rect l="l" t="t" r="r" b="b"/>
            <a:pathLst>
              <a:path w="12134405" h="9303689">
                <a:moveTo>
                  <a:pt x="0" y="0"/>
                </a:moveTo>
                <a:lnTo>
                  <a:pt x="12134405" y="0"/>
                </a:lnTo>
                <a:lnTo>
                  <a:pt x="12134405" y="9303688"/>
                </a:lnTo>
                <a:lnTo>
                  <a:pt x="0" y="9303688"/>
                </a:lnTo>
                <a:lnTo>
                  <a:pt x="0" y="0"/>
                </a:lnTo>
                <a:close/>
              </a:path>
            </a:pathLst>
          </a:custGeom>
          <a:blipFill>
            <a:blip r:embed="rId1"/>
            <a:stretch>
              <a:fillRect t="-17490" b="-17490"/>
            </a:stretch>
          </a:blipFill>
        </p:spPr>
        <p:txBody>
          <a:bodyPr/>
          <a:lstStyle/>
          <a:p>
            <a:endParaRPr lang="en-US" sz="1620"/>
          </a:p>
        </p:txBody>
      </p:sp>
      <p:sp>
        <p:nvSpPr>
          <p:cNvPr id="3" name="Freeform 3"/>
          <p:cNvSpPr/>
          <p:nvPr/>
        </p:nvSpPr>
        <p:spPr>
          <a:xfrm rot="-182447">
            <a:off x="8764442" y="-5068061"/>
            <a:ext cx="13436314" cy="11101755"/>
          </a:xfrm>
          <a:custGeom>
            <a:avLst/>
            <a:gdLst/>
            <a:ahLst/>
            <a:cxnLst/>
            <a:rect l="l" t="t" r="r" b="b"/>
            <a:pathLst>
              <a:path w="14929238" h="12335283">
                <a:moveTo>
                  <a:pt x="0" y="0"/>
                </a:moveTo>
                <a:lnTo>
                  <a:pt x="14929238" y="0"/>
                </a:lnTo>
                <a:lnTo>
                  <a:pt x="14929238" y="12335283"/>
                </a:lnTo>
                <a:lnTo>
                  <a:pt x="0" y="12335283"/>
                </a:lnTo>
                <a:lnTo>
                  <a:pt x="0" y="0"/>
                </a:lnTo>
                <a:close/>
              </a:path>
            </a:pathLst>
          </a:custGeom>
          <a:blipFill>
            <a:blip r:embed="rId2"/>
            <a:stretch>
              <a:fillRect/>
            </a:stretch>
          </a:blipFill>
        </p:spPr>
        <p:txBody>
          <a:bodyPr/>
          <a:lstStyle/>
          <a:p>
            <a:endParaRPr lang="en-US" sz="1620"/>
          </a:p>
        </p:txBody>
      </p:sp>
      <p:sp>
        <p:nvSpPr>
          <p:cNvPr id="4" name="Freeform 4"/>
          <p:cNvSpPr/>
          <p:nvPr/>
        </p:nvSpPr>
        <p:spPr>
          <a:xfrm>
            <a:off x="3538661" y="2687702"/>
            <a:ext cx="1572033" cy="257488"/>
          </a:xfrm>
          <a:custGeom>
            <a:avLst/>
            <a:gdLst/>
            <a:ahLst/>
            <a:cxnLst/>
            <a:rect l="l" t="t" r="r" b="b"/>
            <a:pathLst>
              <a:path w="1746703" h="286098">
                <a:moveTo>
                  <a:pt x="0" y="0"/>
                </a:moveTo>
                <a:lnTo>
                  <a:pt x="1746703" y="0"/>
                </a:lnTo>
                <a:lnTo>
                  <a:pt x="1746703" y="286098"/>
                </a:lnTo>
                <a:lnTo>
                  <a:pt x="0" y="286098"/>
                </a:lnTo>
                <a:lnTo>
                  <a:pt x="0" y="0"/>
                </a:lnTo>
                <a:close/>
              </a:path>
            </a:pathLst>
          </a:custGeom>
          <a:blipFill>
            <a:blip r:embed="rId3"/>
            <a:stretch>
              <a:fillRect/>
            </a:stretch>
          </a:blipFill>
        </p:spPr>
        <p:txBody>
          <a:bodyPr/>
          <a:lstStyle/>
          <a:p>
            <a:endParaRPr lang="en-US" sz="1620"/>
          </a:p>
        </p:txBody>
      </p:sp>
      <p:sp>
        <p:nvSpPr>
          <p:cNvPr id="5" name="Freeform 5"/>
          <p:cNvSpPr/>
          <p:nvPr/>
        </p:nvSpPr>
        <p:spPr>
          <a:xfrm>
            <a:off x="4324676" y="3173387"/>
            <a:ext cx="835896" cy="757223"/>
          </a:xfrm>
          <a:custGeom>
            <a:avLst/>
            <a:gdLst/>
            <a:ahLst/>
            <a:cxnLst/>
            <a:rect l="l" t="t" r="r" b="b"/>
            <a:pathLst>
              <a:path w="928773" h="841359">
                <a:moveTo>
                  <a:pt x="0" y="0"/>
                </a:moveTo>
                <a:lnTo>
                  <a:pt x="928774" y="0"/>
                </a:lnTo>
                <a:lnTo>
                  <a:pt x="928774" y="841359"/>
                </a:lnTo>
                <a:lnTo>
                  <a:pt x="0" y="841359"/>
                </a:lnTo>
                <a:lnTo>
                  <a:pt x="0" y="0"/>
                </a:lnTo>
                <a:close/>
              </a:path>
            </a:pathLst>
          </a:custGeom>
          <a:blipFill>
            <a:blip r:embed="rId4"/>
            <a:stretch>
              <a:fillRect/>
            </a:stretch>
          </a:blipFill>
        </p:spPr>
        <p:txBody>
          <a:bodyPr/>
          <a:lstStyle/>
          <a:p>
            <a:endParaRPr lang="en-US" sz="1620"/>
          </a:p>
        </p:txBody>
      </p:sp>
      <p:sp>
        <p:nvSpPr>
          <p:cNvPr id="6" name="Freeform 6"/>
          <p:cNvSpPr/>
          <p:nvPr/>
        </p:nvSpPr>
        <p:spPr>
          <a:xfrm>
            <a:off x="5728870" y="6275471"/>
            <a:ext cx="1002609" cy="943632"/>
          </a:xfrm>
          <a:custGeom>
            <a:avLst/>
            <a:gdLst/>
            <a:ahLst/>
            <a:cxnLst/>
            <a:rect l="l" t="t" r="r" b="b"/>
            <a:pathLst>
              <a:path w="1114010" h="1048480">
                <a:moveTo>
                  <a:pt x="0" y="0"/>
                </a:moveTo>
                <a:lnTo>
                  <a:pt x="1114010" y="0"/>
                </a:lnTo>
                <a:lnTo>
                  <a:pt x="1114010" y="1048480"/>
                </a:lnTo>
                <a:lnTo>
                  <a:pt x="0" y="1048480"/>
                </a:lnTo>
                <a:lnTo>
                  <a:pt x="0" y="0"/>
                </a:lnTo>
                <a:close/>
              </a:path>
            </a:pathLst>
          </a:custGeom>
          <a:blipFill>
            <a:blip r:embed="rId5"/>
            <a:stretch>
              <a:fillRect/>
            </a:stretch>
          </a:blipFill>
        </p:spPr>
        <p:txBody>
          <a:bodyPr/>
          <a:lstStyle/>
          <a:p>
            <a:endParaRPr lang="en-US" sz="1620"/>
          </a:p>
        </p:txBody>
      </p:sp>
      <p:sp>
        <p:nvSpPr>
          <p:cNvPr id="7" name="Freeform 7"/>
          <p:cNvSpPr/>
          <p:nvPr/>
        </p:nvSpPr>
        <p:spPr>
          <a:xfrm>
            <a:off x="12031729" y="6005227"/>
            <a:ext cx="1116642" cy="1011546"/>
          </a:xfrm>
          <a:custGeom>
            <a:avLst/>
            <a:gdLst/>
            <a:ahLst/>
            <a:cxnLst/>
            <a:rect l="l" t="t" r="r" b="b"/>
            <a:pathLst>
              <a:path w="1240713" h="1123940">
                <a:moveTo>
                  <a:pt x="0" y="0"/>
                </a:moveTo>
                <a:lnTo>
                  <a:pt x="1240714" y="0"/>
                </a:lnTo>
                <a:lnTo>
                  <a:pt x="1240714" y="1123940"/>
                </a:lnTo>
                <a:lnTo>
                  <a:pt x="0" y="1123940"/>
                </a:lnTo>
                <a:lnTo>
                  <a:pt x="0" y="0"/>
                </a:lnTo>
                <a:close/>
              </a:path>
            </a:pathLst>
          </a:custGeom>
          <a:blipFill>
            <a:blip r:embed="rId6"/>
            <a:stretch>
              <a:fillRect/>
            </a:stretch>
          </a:blipFill>
        </p:spPr>
        <p:txBody>
          <a:bodyPr/>
          <a:lstStyle/>
          <a:p>
            <a:endParaRPr lang="en-US" sz="1620"/>
          </a:p>
        </p:txBody>
      </p:sp>
      <p:sp>
        <p:nvSpPr>
          <p:cNvPr id="10" name="Freeform 10"/>
          <p:cNvSpPr/>
          <p:nvPr/>
        </p:nvSpPr>
        <p:spPr>
          <a:xfrm>
            <a:off x="15387293" y="9616829"/>
            <a:ext cx="614708" cy="614708"/>
          </a:xfrm>
          <a:custGeom>
            <a:avLst/>
            <a:gdLst/>
            <a:ahLst/>
            <a:cxnLst/>
            <a:rect l="l" t="t" r="r" b="b"/>
            <a:pathLst>
              <a:path w="683009" h="683009">
                <a:moveTo>
                  <a:pt x="0" y="0"/>
                </a:moveTo>
                <a:lnTo>
                  <a:pt x="683009" y="0"/>
                </a:lnTo>
                <a:lnTo>
                  <a:pt x="683009" y="683008"/>
                </a:lnTo>
                <a:lnTo>
                  <a:pt x="0" y="683008"/>
                </a:lnTo>
                <a:lnTo>
                  <a:pt x="0" y="0"/>
                </a:lnTo>
                <a:close/>
              </a:path>
            </a:pathLst>
          </a:custGeom>
          <a:blipFill>
            <a:blip r:embed="rId7"/>
            <a:stretch>
              <a:fillRect/>
            </a:stretch>
          </a:blipFill>
        </p:spPr>
        <p:txBody>
          <a:bodyPr/>
          <a:lstStyle/>
          <a:p>
            <a:endParaRPr lang="en-US" sz="1620"/>
          </a:p>
        </p:txBody>
      </p:sp>
      <p:sp>
        <p:nvSpPr>
          <p:cNvPr id="11" name="Freeform 11"/>
          <p:cNvSpPr/>
          <p:nvPr/>
        </p:nvSpPr>
        <p:spPr>
          <a:xfrm>
            <a:off x="13441629" y="6382256"/>
            <a:ext cx="1572033" cy="257488"/>
          </a:xfrm>
          <a:custGeom>
            <a:avLst/>
            <a:gdLst/>
            <a:ahLst/>
            <a:cxnLst/>
            <a:rect l="l" t="t" r="r" b="b"/>
            <a:pathLst>
              <a:path w="1746703" h="286098">
                <a:moveTo>
                  <a:pt x="0" y="0"/>
                </a:moveTo>
                <a:lnTo>
                  <a:pt x="1746702" y="0"/>
                </a:lnTo>
                <a:lnTo>
                  <a:pt x="1746702" y="286098"/>
                </a:lnTo>
                <a:lnTo>
                  <a:pt x="0" y="286098"/>
                </a:lnTo>
                <a:lnTo>
                  <a:pt x="0" y="0"/>
                </a:lnTo>
                <a:close/>
              </a:path>
            </a:pathLst>
          </a:custGeom>
          <a:blipFill>
            <a:blip r:embed="rId3"/>
            <a:stretch>
              <a:fillRect/>
            </a:stretch>
          </a:blipFill>
        </p:spPr>
        <p:txBody>
          <a:bodyPr/>
          <a:lstStyle/>
          <a:p>
            <a:endParaRPr lang="en-US" sz="1620"/>
          </a:p>
        </p:txBody>
      </p:sp>
      <p:sp>
        <p:nvSpPr>
          <p:cNvPr id="14" name="Text Box 13"/>
          <p:cNvSpPr txBox="1"/>
          <p:nvPr/>
        </p:nvSpPr>
        <p:spPr>
          <a:xfrm>
            <a:off x="6629400" y="3848100"/>
            <a:ext cx="4055110" cy="1014730"/>
          </a:xfrm>
          <a:prstGeom prst="rect">
            <a:avLst/>
          </a:prstGeom>
          <a:noFill/>
        </p:spPr>
        <p:txBody>
          <a:bodyPr wrap="square" rtlCol="0">
            <a:spAutoFit/>
          </a:bodyPr>
          <a:p>
            <a:pPr algn="ctr"/>
            <a:r>
              <a:rPr lang="en-US" sz="6000" b="1"/>
              <a:t>THANK YOU</a:t>
            </a:r>
            <a:endParaRPr lang="en-US" sz="6000" b="1"/>
          </a:p>
        </p:txBody>
      </p:sp>
      <p:sp>
        <p:nvSpPr>
          <p:cNvPr id="15" name="Text Box 14"/>
          <p:cNvSpPr txBox="1"/>
          <p:nvPr/>
        </p:nvSpPr>
        <p:spPr>
          <a:xfrm>
            <a:off x="5110480" y="4862830"/>
            <a:ext cx="7349490" cy="1014730"/>
          </a:xfrm>
          <a:prstGeom prst="rect">
            <a:avLst/>
          </a:prstGeom>
          <a:noFill/>
        </p:spPr>
        <p:txBody>
          <a:bodyPr wrap="square" rtlCol="0">
            <a:spAutoFit/>
          </a:bodyPr>
          <a:p>
            <a:pPr algn="ctr"/>
            <a:r>
              <a:rPr lang="en-US" sz="6000" b="1"/>
              <a:t>FOR YOUR LISTENING!</a:t>
            </a:r>
            <a:endParaRPr lang="en-US" sz="60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5" name="Group 5"/>
          <p:cNvGrpSpPr/>
          <p:nvPr/>
        </p:nvGrpSpPr>
        <p:grpSpPr>
          <a:xfrm rot="0">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1" name="Group 11"/>
          <p:cNvGrpSpPr/>
          <p:nvPr/>
        </p:nvGrpSpPr>
        <p:grpSpPr>
          <a:xfrm rot="0">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7" name="Freeform 17"/>
          <p:cNvSpPr/>
          <p:nvPr/>
        </p:nvSpPr>
        <p:spPr>
          <a:xfrm>
            <a:off x="4419600" y="419100"/>
            <a:ext cx="10199370" cy="1325880"/>
          </a:xfrm>
          <a:custGeom>
            <a:avLst/>
            <a:gdLst/>
            <a:ahLst/>
            <a:cxnLst/>
            <a:rect l="l" t="t" r="r" b="b"/>
            <a:pathLst>
              <a:path w="13599199" h="1767946">
                <a:moveTo>
                  <a:pt x="0" y="0"/>
                </a:moveTo>
                <a:lnTo>
                  <a:pt x="13599199" y="0"/>
                </a:lnTo>
                <a:lnTo>
                  <a:pt x="13599199" y="1767946"/>
                </a:lnTo>
                <a:lnTo>
                  <a:pt x="0" y="1767946"/>
                </a:lnTo>
                <a:close/>
              </a:path>
            </a:pathLst>
          </a:custGeom>
          <a:solidFill>
            <a:srgbClr val="000000">
              <a:alpha val="0"/>
            </a:srgbClr>
          </a:solidFill>
        </p:spPr>
      </p:sp>
      <p:sp>
        <p:nvSpPr>
          <p:cNvPr id="21" name="Text Box 20"/>
          <p:cNvSpPr txBox="1"/>
          <p:nvPr/>
        </p:nvSpPr>
        <p:spPr>
          <a:xfrm>
            <a:off x="6553200" y="3342005"/>
            <a:ext cx="9068435" cy="706755"/>
          </a:xfrm>
          <a:prstGeom prst="rect">
            <a:avLst/>
          </a:prstGeom>
          <a:noFill/>
        </p:spPr>
        <p:txBody>
          <a:bodyPr wrap="square" rtlCol="0">
            <a:spAutoFit/>
          </a:bodyPr>
          <a:p>
            <a:pPr algn="just"/>
            <a:r>
              <a:rPr lang="en-US" sz="4000"/>
              <a:t>Mục tiêu đề tài và cơ sở lý thuyết </a:t>
            </a:r>
            <a:endParaRPr lang="en-US" sz="4000"/>
          </a:p>
        </p:txBody>
      </p:sp>
      <p:sp>
        <p:nvSpPr>
          <p:cNvPr id="22" name="Text Box 21"/>
          <p:cNvSpPr txBox="1"/>
          <p:nvPr/>
        </p:nvSpPr>
        <p:spPr>
          <a:xfrm>
            <a:off x="6626860" y="4610100"/>
            <a:ext cx="9068435" cy="706755"/>
          </a:xfrm>
          <a:prstGeom prst="rect">
            <a:avLst/>
          </a:prstGeom>
          <a:noFill/>
        </p:spPr>
        <p:txBody>
          <a:bodyPr wrap="square" rtlCol="0">
            <a:spAutoFit/>
          </a:bodyPr>
          <a:p>
            <a:pPr algn="just"/>
            <a:r>
              <a:rPr lang="en-US" sz="4000"/>
              <a:t>Mô phỏng</a:t>
            </a:r>
            <a:endParaRPr lang="en-US" sz="4000"/>
          </a:p>
        </p:txBody>
      </p:sp>
      <p:sp>
        <p:nvSpPr>
          <p:cNvPr id="23" name="Text Box 22"/>
          <p:cNvSpPr txBox="1"/>
          <p:nvPr/>
        </p:nvSpPr>
        <p:spPr>
          <a:xfrm>
            <a:off x="6626860" y="5829300"/>
            <a:ext cx="9068435" cy="706755"/>
          </a:xfrm>
          <a:prstGeom prst="rect">
            <a:avLst/>
          </a:prstGeom>
          <a:noFill/>
        </p:spPr>
        <p:txBody>
          <a:bodyPr wrap="square" rtlCol="0">
            <a:spAutoFit/>
          </a:bodyPr>
          <a:p>
            <a:pPr algn="just"/>
            <a:r>
              <a:rPr lang="en-US" sz="4000"/>
              <a:t>Layout &amp; Post-Layout Simulation </a:t>
            </a:r>
            <a:endParaRPr lang="en-US" sz="4000"/>
          </a:p>
        </p:txBody>
      </p:sp>
      <p:sp>
        <p:nvSpPr>
          <p:cNvPr id="24" name="Text Box 23"/>
          <p:cNvSpPr txBox="1"/>
          <p:nvPr/>
        </p:nvSpPr>
        <p:spPr>
          <a:xfrm>
            <a:off x="6626860" y="7080885"/>
            <a:ext cx="9068435" cy="706755"/>
          </a:xfrm>
          <a:prstGeom prst="rect">
            <a:avLst/>
          </a:prstGeom>
          <a:noFill/>
        </p:spPr>
        <p:txBody>
          <a:bodyPr wrap="square" rtlCol="0">
            <a:spAutoFit/>
          </a:bodyPr>
          <a:p>
            <a:r>
              <a:rPr lang="en-US" sz="4000"/>
              <a:t>Kết luận </a:t>
            </a:r>
            <a:endParaRPr lang="en-US" sz="4000"/>
          </a:p>
        </p:txBody>
      </p:sp>
      <p:sp>
        <p:nvSpPr>
          <p:cNvPr id="25" name="8-Point Star 24"/>
          <p:cNvSpPr/>
          <p:nvPr/>
        </p:nvSpPr>
        <p:spPr>
          <a:xfrm>
            <a:off x="5636260" y="3270250"/>
            <a:ext cx="817245" cy="914400"/>
          </a:xfrm>
          <a:prstGeom prst="star8">
            <a:avLst/>
          </a:prstGeom>
          <a:solidFill>
            <a:schemeClr val="tx2"/>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3000" b="1">
                <a:solidFill>
                  <a:schemeClr val="bg1"/>
                </a:solidFill>
              </a:rPr>
              <a:t>I</a:t>
            </a:r>
            <a:endParaRPr lang="en-US" sz="3000" b="1">
              <a:solidFill>
                <a:schemeClr val="bg1"/>
              </a:solidFill>
            </a:endParaRPr>
          </a:p>
        </p:txBody>
      </p:sp>
      <p:sp>
        <p:nvSpPr>
          <p:cNvPr id="26" name="8-Point Star 25"/>
          <p:cNvSpPr/>
          <p:nvPr/>
        </p:nvSpPr>
        <p:spPr>
          <a:xfrm>
            <a:off x="5622290" y="4489450"/>
            <a:ext cx="817245" cy="914400"/>
          </a:xfrm>
          <a:prstGeom prst="star8">
            <a:avLst/>
          </a:prstGeom>
          <a:solidFill>
            <a:schemeClr val="tx2"/>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3000" b="1">
                <a:solidFill>
                  <a:schemeClr val="bg1"/>
                </a:solidFill>
              </a:rPr>
              <a:t>II</a:t>
            </a:r>
            <a:endParaRPr lang="en-US" sz="3000" b="1">
              <a:solidFill>
                <a:schemeClr val="bg1"/>
              </a:solidFill>
            </a:endParaRPr>
          </a:p>
        </p:txBody>
      </p:sp>
      <p:sp>
        <p:nvSpPr>
          <p:cNvPr id="27" name="8-Point Star 26"/>
          <p:cNvSpPr/>
          <p:nvPr/>
        </p:nvSpPr>
        <p:spPr>
          <a:xfrm>
            <a:off x="5622290" y="5708650"/>
            <a:ext cx="817245" cy="914400"/>
          </a:xfrm>
          <a:prstGeom prst="star8">
            <a:avLst/>
          </a:prstGeom>
          <a:solidFill>
            <a:schemeClr val="tx2"/>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3000" b="1">
                <a:solidFill>
                  <a:schemeClr val="bg1"/>
                </a:solidFill>
              </a:rPr>
              <a:t>III</a:t>
            </a:r>
            <a:endParaRPr lang="en-US" sz="3000" b="1">
              <a:solidFill>
                <a:schemeClr val="bg1"/>
              </a:solidFill>
            </a:endParaRPr>
          </a:p>
        </p:txBody>
      </p:sp>
      <p:sp>
        <p:nvSpPr>
          <p:cNvPr id="28" name="8-Point Star 27"/>
          <p:cNvSpPr/>
          <p:nvPr/>
        </p:nvSpPr>
        <p:spPr>
          <a:xfrm>
            <a:off x="5636260" y="7004050"/>
            <a:ext cx="817245" cy="914400"/>
          </a:xfrm>
          <a:prstGeom prst="star8">
            <a:avLst/>
          </a:prstGeom>
          <a:solidFill>
            <a:schemeClr val="tx2"/>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3000" b="1">
                <a:solidFill>
                  <a:schemeClr val="bg1"/>
                </a:solidFill>
              </a:rPr>
              <a:t>IV</a:t>
            </a:r>
            <a:endParaRPr lang="en-US" sz="3000" b="1">
              <a:solidFill>
                <a:schemeClr val="bg1"/>
              </a:solidFill>
            </a:endParaRPr>
          </a:p>
        </p:txBody>
      </p:sp>
      <p:sp>
        <p:nvSpPr>
          <p:cNvPr id="32" name="Rounded Rectangle 31"/>
          <p:cNvSpPr/>
          <p:nvPr/>
        </p:nvSpPr>
        <p:spPr>
          <a:xfrm>
            <a:off x="2438400" y="342900"/>
            <a:ext cx="13030200" cy="1066800"/>
          </a:xfrm>
          <a:prstGeom prst="roundRect">
            <a:avLst/>
          </a:prstGeom>
          <a:solidFill>
            <a:schemeClr val="tx2">
              <a:lumMod val="60000"/>
              <a:lumOff val="40000"/>
            </a:schemeClr>
          </a:solidFill>
        </p:spPr>
        <p:style>
          <a:lnRef idx="2">
            <a:schemeClr val="accent1"/>
          </a:lnRef>
          <a:fillRef idx="0">
            <a:srgbClr val="FFFFFF"/>
          </a:fillRef>
          <a:effectRef idx="0">
            <a:srgbClr val="FFFFFF"/>
          </a:effectRef>
          <a:fontRef idx="minor">
            <a:schemeClr val="tx1"/>
          </a:fontRef>
        </p:style>
        <p:txBody>
          <a:bodyPr rtlCol="0" anchor="ctr"/>
          <a:p>
            <a:pPr algn="ctr"/>
            <a:r>
              <a:rPr lang="en-US" sz="4000" b="1"/>
              <a:t>NỘI DUNG TRÌNH BÀY</a:t>
            </a:r>
            <a:endParaRPr lang="en-US" sz="4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1"/>
            <a:stretch>
              <a:fillRect l="-19884" r="-19884"/>
            </a:stretch>
          </a:blipFill>
        </p:spPr>
      </p:sp>
      <p:grpSp>
        <p:nvGrpSpPr>
          <p:cNvPr id="3" name="Group 3"/>
          <p:cNvGrpSpPr/>
          <p:nvPr/>
        </p:nvGrpSpPr>
        <p:grpSpPr>
          <a:xfrm rot="0">
            <a:off x="1028700" y="2781382"/>
            <a:ext cx="14586028" cy="6736081"/>
            <a:chOff x="0" y="-38131"/>
            <a:chExt cx="3841588" cy="1774112"/>
          </a:xfrm>
        </p:grpSpPr>
        <p:sp>
          <p:nvSpPr>
            <p:cNvPr id="4" name="Freeform 4"/>
            <p:cNvSpPr/>
            <p:nvPr/>
          </p:nvSpPr>
          <p:spPr>
            <a:xfrm>
              <a:off x="0" y="0"/>
              <a:ext cx="3841588" cy="1667724"/>
            </a:xfrm>
            <a:custGeom>
              <a:avLst/>
              <a:gdLst/>
              <a:ahLst/>
              <a:cxnLst/>
              <a:rect l="l" t="t" r="r" b="b"/>
              <a:pathLst>
                <a:path w="3841588" h="1667724">
                  <a:moveTo>
                    <a:pt x="9023" y="0"/>
                  </a:moveTo>
                  <a:lnTo>
                    <a:pt x="3832565" y="0"/>
                  </a:lnTo>
                  <a:cubicBezTo>
                    <a:pt x="3837548" y="0"/>
                    <a:pt x="3841588" y="4040"/>
                    <a:pt x="3841588" y="9023"/>
                  </a:cubicBezTo>
                  <a:lnTo>
                    <a:pt x="3841588" y="1658700"/>
                  </a:lnTo>
                  <a:cubicBezTo>
                    <a:pt x="3841588" y="1663684"/>
                    <a:pt x="3837548" y="1667724"/>
                    <a:pt x="3832565" y="1667724"/>
                  </a:cubicBezTo>
                  <a:lnTo>
                    <a:pt x="9023" y="1667724"/>
                  </a:lnTo>
                  <a:cubicBezTo>
                    <a:pt x="4040" y="1667724"/>
                    <a:pt x="0" y="1663684"/>
                    <a:pt x="0" y="1658700"/>
                  </a:cubicBezTo>
                  <a:lnTo>
                    <a:pt x="0" y="9023"/>
                  </a:lnTo>
                  <a:cubicBezTo>
                    <a:pt x="0" y="4040"/>
                    <a:pt x="4040" y="0"/>
                    <a:pt x="9023" y="0"/>
                  </a:cubicBezTo>
                  <a:close/>
                </a:path>
              </a:pathLst>
            </a:custGeom>
            <a:solidFill>
              <a:srgbClr val="FDFDFD"/>
            </a:solidFill>
          </p:spPr>
        </p:sp>
        <p:sp>
          <p:nvSpPr>
            <p:cNvPr id="5" name="TextBox 5"/>
            <p:cNvSpPr txBox="1"/>
            <p:nvPr/>
          </p:nvSpPr>
          <p:spPr>
            <a:xfrm>
              <a:off x="0" y="-38131"/>
              <a:ext cx="3841567" cy="1774112"/>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611699" y="646251"/>
            <a:ext cx="12426276" cy="912998"/>
          </a:xfrm>
          <a:prstGeom prst="rect">
            <a:avLst/>
          </a:prstGeom>
        </p:spPr>
        <p:txBody>
          <a:bodyPr lIns="0" tIns="0" rIns="0" bIns="0" rtlCol="0" anchor="t">
            <a:spAutoFit/>
          </a:bodyPr>
          <a:lstStyle/>
          <a:p>
            <a:pPr algn="l">
              <a:lnSpc>
                <a:spcPts val="7425"/>
              </a:lnSpc>
              <a:spcBef>
                <a:spcPct val="0"/>
              </a:spcBef>
            </a:pPr>
            <a:r>
              <a:rPr lang="en-US" sz="5305" b="1">
                <a:solidFill>
                  <a:srgbClr val="FDFDFD"/>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FDFDFD"/>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1043893" y="1758636"/>
            <a:ext cx="9913189" cy="700709"/>
          </a:xfrm>
          <a:prstGeom prst="rect">
            <a:avLst/>
          </a:prstGeom>
        </p:spPr>
        <p:txBody>
          <a:bodyPr lIns="0" tIns="0" rIns="0" bIns="0" rtlCol="0" anchor="t">
            <a:spAutoFit/>
          </a:bodyPr>
          <a:lstStyle/>
          <a:p>
            <a:pPr algn="l">
              <a:lnSpc>
                <a:spcPts val="5480"/>
              </a:lnSpc>
            </a:pPr>
            <a:r>
              <a:rPr lang="en-US" sz="3915" spc="-78">
                <a:solidFill>
                  <a:srgbClr val="FDFDFD"/>
                </a:solidFill>
                <a:latin typeface="Poppins" panose="00000500000000000000"/>
                <a:ea typeface="Poppins" panose="00000500000000000000"/>
                <a:cs typeface="Poppins" panose="00000500000000000000"/>
                <a:sym typeface="Poppins" panose="00000500000000000000"/>
              </a:rPr>
              <a:t>1.</a:t>
            </a:r>
            <a:r>
              <a:rPr lang="en-US" sz="3915" u="none" strike="noStrike" spc="-78">
                <a:solidFill>
                  <a:srgbClr val="FDFDFD"/>
                </a:solidFill>
                <a:latin typeface="Poppins" panose="00000500000000000000"/>
                <a:ea typeface="Poppins" panose="00000500000000000000"/>
                <a:cs typeface="Poppins" panose="00000500000000000000"/>
                <a:sym typeface="Poppins" panose="00000500000000000000"/>
              </a:rPr>
              <a:t> Mục tiêu đề tài</a:t>
            </a:r>
            <a:endParaRPr lang="en-US" sz="3915" u="none" strike="noStrike" spc="-78">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8" name="Freeform 8"/>
          <p:cNvSpPr/>
          <p:nvPr/>
        </p:nvSpPr>
        <p:spPr>
          <a:xfrm>
            <a:off x="12533651" y="3173259"/>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9" name="Group 9"/>
          <p:cNvGrpSpPr/>
          <p:nvPr/>
        </p:nvGrpSpPr>
        <p:grpSpPr>
          <a:xfrm rot="0">
            <a:off x="15497518" y="7940477"/>
            <a:ext cx="4693046" cy="46930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2" name="TextBox 12"/>
          <p:cNvSpPr txBox="1"/>
          <p:nvPr/>
        </p:nvSpPr>
        <p:spPr>
          <a:xfrm>
            <a:off x="1295439" y="5371939"/>
            <a:ext cx="4381178" cy="3545840"/>
          </a:xfrm>
          <a:prstGeom prst="rect">
            <a:avLst/>
          </a:prstGeom>
        </p:spPr>
        <p:txBody>
          <a:bodyPr lIns="0" tIns="0" rIns="0" bIns="0" rtlCol="0" anchor="t">
            <a:spAutoFit/>
          </a:bodyPr>
          <a:lstStyle/>
          <a:p>
            <a:pPr algn="just">
              <a:lnSpc>
                <a:spcPts val="2765"/>
              </a:lnSpc>
            </a:pPr>
            <a:r>
              <a:rPr lang="en-US" sz="1900" spc="-39">
                <a:solidFill>
                  <a:srgbClr val="145DA0"/>
                </a:solidFill>
                <a:latin typeface="Poppins" panose="00000500000000000000"/>
                <a:ea typeface="Poppins" panose="00000500000000000000"/>
                <a:cs typeface="Poppins" panose="00000500000000000000"/>
                <a:sym typeface="Poppins" panose="00000500000000000000"/>
              </a:rPr>
              <a:t>Tìm hiểu và nắm vững nguyên lý hoạt động của mạch StrongArm Latch. Mô</a:t>
            </a:r>
            <a:r>
              <a:rPr lang="en-US" sz="1900" u="none" strike="noStrike" spc="-39">
                <a:solidFill>
                  <a:srgbClr val="145DA0"/>
                </a:solidFill>
                <a:latin typeface="Poppins" panose="00000500000000000000"/>
                <a:ea typeface="Poppins" panose="00000500000000000000"/>
                <a:cs typeface="Poppins" panose="00000500000000000000"/>
                <a:sym typeface="Poppins" panose="00000500000000000000"/>
              </a:rPr>
              <a:t> phỏng mạch StrongArm Latch bằng tool Siemens. Thông qua môi trường này, nhóm sẽ tiến hành xây dựng sơ đồ nguyên lý, sau đó sử dụng các phân tích như trans, DC để quan sát quá trình so sánh và tạo đầu ra của mạch. </a:t>
            </a:r>
            <a:endParaRPr lang="en-US" sz="1900" u="none" strike="noStrike" spc="-39">
              <a:solidFill>
                <a:srgbClr val="145DA0"/>
              </a:solidFill>
              <a:latin typeface="Poppins" panose="00000500000000000000"/>
              <a:ea typeface="Poppins" panose="00000500000000000000"/>
              <a:cs typeface="Poppins" panose="00000500000000000000"/>
              <a:sym typeface="Poppins" panose="00000500000000000000"/>
            </a:endParaRPr>
          </a:p>
          <a:p>
            <a:pPr algn="ctr">
              <a:lnSpc>
                <a:spcPts val="2765"/>
              </a:lnSpc>
            </a:pPr>
            <a:endParaRPr sz="1900"/>
          </a:p>
        </p:txBody>
      </p:sp>
      <p:sp>
        <p:nvSpPr>
          <p:cNvPr id="13" name="AutoShape 13"/>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4" name="TextBox 14"/>
          <p:cNvSpPr txBox="1"/>
          <p:nvPr/>
        </p:nvSpPr>
        <p:spPr>
          <a:xfrm>
            <a:off x="2369568" y="4678206"/>
            <a:ext cx="2348490" cy="465294"/>
          </a:xfrm>
          <a:prstGeom prst="rect">
            <a:avLst/>
          </a:prstGeom>
        </p:spPr>
        <p:txBody>
          <a:bodyPr lIns="0" tIns="0" rIns="0" bIns="0" rtlCol="0" anchor="t">
            <a:spAutoFit/>
          </a:bodyPr>
          <a:lstStyle/>
          <a:p>
            <a:pPr algn="ctr">
              <a:lnSpc>
                <a:spcPts val="3760"/>
              </a:lnSpc>
              <a:spcBef>
                <a:spcPct val="0"/>
              </a:spcBef>
            </a:pPr>
            <a:r>
              <a:rPr lang="en-US" sz="2685">
                <a:solidFill>
                  <a:srgbClr val="145DA0"/>
                </a:solidFill>
                <a:latin typeface="Montserrat" panose="00000500000000000000"/>
                <a:ea typeface="Montserrat" panose="00000500000000000000"/>
                <a:cs typeface="Montserrat" panose="00000500000000000000"/>
                <a:sym typeface="Montserrat" panose="00000500000000000000"/>
              </a:rPr>
              <a:t>Mục tiêu 1</a:t>
            </a:r>
            <a:endParaRPr lang="en-US" sz="2685">
              <a:solidFill>
                <a:srgbClr val="145DA0"/>
              </a:solidFill>
              <a:latin typeface="Montserrat" panose="00000500000000000000"/>
              <a:ea typeface="Montserrat" panose="00000500000000000000"/>
              <a:cs typeface="Montserrat" panose="00000500000000000000"/>
              <a:sym typeface="Montserrat" panose="00000500000000000000"/>
            </a:endParaRPr>
          </a:p>
        </p:txBody>
      </p:sp>
      <p:sp>
        <p:nvSpPr>
          <p:cNvPr id="15" name="TextBox 15"/>
          <p:cNvSpPr txBox="1"/>
          <p:nvPr/>
        </p:nvSpPr>
        <p:spPr>
          <a:xfrm>
            <a:off x="6095735" y="5371939"/>
            <a:ext cx="4403105" cy="4609465"/>
          </a:xfrm>
          <a:prstGeom prst="rect">
            <a:avLst/>
          </a:prstGeom>
        </p:spPr>
        <p:txBody>
          <a:bodyPr lIns="0" tIns="0" rIns="0" bIns="0" rtlCol="0" anchor="t">
            <a:spAutoFit/>
          </a:bodyPr>
          <a:lstStyle/>
          <a:p>
            <a:pPr algn="just">
              <a:lnSpc>
                <a:spcPts val="2765"/>
              </a:lnSpc>
            </a:pPr>
            <a:r>
              <a:rPr lang="en-US" sz="1900" u="none" strike="noStrike" spc="-39">
                <a:solidFill>
                  <a:srgbClr val="145DA0"/>
                </a:solidFill>
                <a:latin typeface="Poppins" panose="00000500000000000000"/>
                <a:ea typeface="Poppins" panose="00000500000000000000"/>
                <a:cs typeface="Poppins" panose="00000500000000000000"/>
                <a:sym typeface="Poppins" panose="00000500000000000000"/>
              </a:rPr>
              <a:t>Làm rõ những ưu điểm nổi bật của mạch StrongArm Latch như tốc độ cao, tiết kiệm năng lượng nhờ không tiêu tốn dòng điện tĩnh trong trạng thái nghỉ, và tính phù hợp trong các thiết kế mạch tích hợp hiện đại. Nghiên cứu các ứng dụng thực tế của mạch trong các bộ chuyển đổi tương tự – số như Flash ADC hoặc SAR ADC, nơi StrongArm Latch đóng vai trò là bộ so sánh tốc độ cao.</a:t>
            </a:r>
            <a:endParaRPr lang="en-US" sz="1900" u="none" strike="noStrike" spc="-39">
              <a:solidFill>
                <a:srgbClr val="145DA0"/>
              </a:solidFill>
              <a:latin typeface="Poppins" panose="00000500000000000000"/>
              <a:ea typeface="Poppins" panose="00000500000000000000"/>
              <a:cs typeface="Poppins" panose="00000500000000000000"/>
              <a:sym typeface="Poppins" panose="00000500000000000000"/>
            </a:endParaRPr>
          </a:p>
          <a:p>
            <a:pPr algn="just">
              <a:lnSpc>
                <a:spcPts val="2765"/>
              </a:lnSpc>
            </a:pPr>
            <a:endParaRPr sz="1900"/>
          </a:p>
          <a:p>
            <a:pPr algn="just">
              <a:lnSpc>
                <a:spcPts val="2765"/>
              </a:lnSpc>
            </a:pPr>
            <a:endParaRPr sz="1900"/>
          </a:p>
        </p:txBody>
      </p:sp>
      <p:sp>
        <p:nvSpPr>
          <p:cNvPr id="16" name="TextBox 16"/>
          <p:cNvSpPr txBox="1"/>
          <p:nvPr/>
        </p:nvSpPr>
        <p:spPr>
          <a:xfrm>
            <a:off x="7166222" y="4678206"/>
            <a:ext cx="2348490" cy="465294"/>
          </a:xfrm>
          <a:prstGeom prst="rect">
            <a:avLst/>
          </a:prstGeom>
        </p:spPr>
        <p:txBody>
          <a:bodyPr lIns="0" tIns="0" rIns="0" bIns="0" rtlCol="0" anchor="t">
            <a:spAutoFit/>
          </a:bodyPr>
          <a:lstStyle/>
          <a:p>
            <a:pPr algn="ctr">
              <a:lnSpc>
                <a:spcPts val="3760"/>
              </a:lnSpc>
              <a:spcBef>
                <a:spcPct val="0"/>
              </a:spcBef>
            </a:pPr>
            <a:r>
              <a:rPr lang="en-US" sz="2685">
                <a:solidFill>
                  <a:srgbClr val="145DA0"/>
                </a:solidFill>
                <a:latin typeface="Montserrat" panose="00000500000000000000"/>
                <a:ea typeface="Montserrat" panose="00000500000000000000"/>
                <a:cs typeface="Montserrat" panose="00000500000000000000"/>
                <a:sym typeface="Montserrat" panose="00000500000000000000"/>
              </a:rPr>
              <a:t>Mục tiêu 2</a:t>
            </a:r>
            <a:endParaRPr lang="en-US" sz="2685">
              <a:solidFill>
                <a:srgbClr val="145DA0"/>
              </a:solidFill>
              <a:latin typeface="Montserrat" panose="00000500000000000000"/>
              <a:ea typeface="Montserrat" panose="00000500000000000000"/>
              <a:cs typeface="Montserrat" panose="00000500000000000000"/>
              <a:sym typeface="Montserrat" panose="00000500000000000000"/>
            </a:endParaRPr>
          </a:p>
        </p:txBody>
      </p:sp>
      <p:sp>
        <p:nvSpPr>
          <p:cNvPr id="17" name="TextBox 17"/>
          <p:cNvSpPr txBox="1"/>
          <p:nvPr/>
        </p:nvSpPr>
        <p:spPr>
          <a:xfrm>
            <a:off x="10906204" y="5370669"/>
            <a:ext cx="4616635" cy="3545840"/>
          </a:xfrm>
          <a:prstGeom prst="rect">
            <a:avLst/>
          </a:prstGeom>
        </p:spPr>
        <p:txBody>
          <a:bodyPr lIns="0" tIns="0" rIns="0" bIns="0" rtlCol="0" anchor="t">
            <a:spAutoFit/>
          </a:bodyPr>
          <a:lstStyle/>
          <a:p>
            <a:pPr algn="just">
              <a:lnSpc>
                <a:spcPts val="2765"/>
              </a:lnSpc>
            </a:pPr>
            <a:r>
              <a:rPr lang="en-US" sz="1900" spc="-39">
                <a:solidFill>
                  <a:srgbClr val="145DA0"/>
                </a:solidFill>
                <a:latin typeface="Poppins" panose="00000500000000000000"/>
                <a:ea typeface="Poppins" panose="00000500000000000000"/>
                <a:cs typeface="Poppins" panose="00000500000000000000"/>
                <a:sym typeface="Poppins" panose="00000500000000000000"/>
              </a:rPr>
              <a:t>Đề</a:t>
            </a:r>
            <a:r>
              <a:rPr lang="en-US" sz="1900" u="none" strike="noStrike" spc="-39">
                <a:solidFill>
                  <a:srgbClr val="145DA0"/>
                </a:solidFill>
                <a:latin typeface="Poppins" panose="00000500000000000000"/>
                <a:ea typeface="Poppins" panose="00000500000000000000"/>
                <a:cs typeface="Poppins" panose="00000500000000000000"/>
                <a:sym typeface="Poppins" panose="00000500000000000000"/>
              </a:rPr>
              <a:t> tài hướng tới việc đề xuất một số hướng tối ưu hóa thiết kế mạch dựa trên kết quả mô phỏng, chẳng hạn như thay đổi kích thước MOSFET, điều chỉnh Clock, hoặc cải tiến cấu trúc nhằm giảm thời gian trễ. Điều này giúp đề tài không chỉ dừng lại ở mức phân tích mà còn có tính ứng dụng và mở rộng trong thiết kế mạch tích hợp chuyên sâu.</a:t>
            </a:r>
            <a:endParaRPr lang="en-US" sz="1900" u="none" strike="noStrike" spc="-39">
              <a:solidFill>
                <a:srgbClr val="145DA0"/>
              </a:solidFill>
              <a:latin typeface="Poppins" panose="00000500000000000000"/>
              <a:ea typeface="Poppins" panose="00000500000000000000"/>
              <a:cs typeface="Poppins" panose="00000500000000000000"/>
              <a:sym typeface="Poppins" panose="00000500000000000000"/>
            </a:endParaRPr>
          </a:p>
          <a:p>
            <a:pPr algn="just">
              <a:lnSpc>
                <a:spcPts val="2765"/>
              </a:lnSpc>
            </a:pPr>
            <a:endParaRPr sz="1900"/>
          </a:p>
        </p:txBody>
      </p:sp>
      <p:sp>
        <p:nvSpPr>
          <p:cNvPr id="18" name="TextBox 18"/>
          <p:cNvSpPr txBox="1"/>
          <p:nvPr/>
        </p:nvSpPr>
        <p:spPr>
          <a:xfrm>
            <a:off x="12040277" y="4678206"/>
            <a:ext cx="2348490" cy="465294"/>
          </a:xfrm>
          <a:prstGeom prst="rect">
            <a:avLst/>
          </a:prstGeom>
        </p:spPr>
        <p:txBody>
          <a:bodyPr lIns="0" tIns="0" rIns="0" bIns="0" rtlCol="0" anchor="t">
            <a:spAutoFit/>
          </a:bodyPr>
          <a:lstStyle/>
          <a:p>
            <a:pPr algn="ctr">
              <a:lnSpc>
                <a:spcPts val="3760"/>
              </a:lnSpc>
              <a:spcBef>
                <a:spcPct val="0"/>
              </a:spcBef>
            </a:pPr>
            <a:r>
              <a:rPr lang="en-US" sz="2685">
                <a:solidFill>
                  <a:srgbClr val="145DA0"/>
                </a:solidFill>
                <a:latin typeface="Montserrat" panose="00000500000000000000"/>
                <a:ea typeface="Montserrat" panose="00000500000000000000"/>
                <a:cs typeface="Montserrat" panose="00000500000000000000"/>
                <a:sym typeface="Montserrat" panose="00000500000000000000"/>
              </a:rPr>
              <a:t>Mục tiêu 3</a:t>
            </a:r>
            <a:endParaRPr lang="en-US" sz="2685">
              <a:solidFill>
                <a:srgbClr val="145DA0"/>
              </a:solidFill>
              <a:latin typeface="Montserrat" panose="00000500000000000000"/>
              <a:ea typeface="Montserrat" panose="00000500000000000000"/>
              <a:cs typeface="Montserrat" panose="00000500000000000000"/>
              <a:sym typeface="Montserrat" panose="00000500000000000000"/>
            </a:endParaRPr>
          </a:p>
        </p:txBody>
      </p:sp>
      <p:sp>
        <p:nvSpPr>
          <p:cNvPr id="19" name="AutoShape 19"/>
          <p:cNvSpPr/>
          <p:nvPr/>
        </p:nvSpPr>
        <p:spPr>
          <a:xfrm>
            <a:off x="10706179" y="4181637"/>
            <a:ext cx="0" cy="4410340"/>
          </a:xfrm>
          <a:prstGeom prst="line">
            <a:avLst/>
          </a:prstGeom>
          <a:ln w="38100" cap="flat">
            <a:solidFill>
              <a:srgbClr val="145DA0"/>
            </a:solidFill>
            <a:prstDash val="solid"/>
            <a:headEnd type="none" w="sm" len="sm"/>
            <a:tailEnd type="none" w="sm" len="sm"/>
          </a:ln>
        </p:spPr>
      </p:sp>
      <p:sp>
        <p:nvSpPr>
          <p:cNvPr id="20" name="Freeform 20"/>
          <p:cNvSpPr/>
          <p:nvPr/>
        </p:nvSpPr>
        <p:spPr>
          <a:xfrm>
            <a:off x="7659596" y="3173259"/>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1" name="Freeform 21"/>
          <p:cNvSpPr/>
          <p:nvPr/>
        </p:nvSpPr>
        <p:spPr>
          <a:xfrm>
            <a:off x="2853123" y="3173259"/>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929195" y="8389571"/>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6195505" y="2764146"/>
            <a:ext cx="6475358" cy="6494154"/>
          </a:xfrm>
          <a:custGeom>
            <a:avLst/>
            <a:gdLst/>
            <a:ahLst/>
            <a:cxnLst/>
            <a:rect l="l" t="t" r="r" b="b"/>
            <a:pathLst>
              <a:path w="6475358" h="6494154">
                <a:moveTo>
                  <a:pt x="0" y="0"/>
                </a:moveTo>
                <a:lnTo>
                  <a:pt x="6475358" y="0"/>
                </a:lnTo>
                <a:lnTo>
                  <a:pt x="6475358" y="6494154"/>
                </a:lnTo>
                <a:lnTo>
                  <a:pt x="0" y="6494154"/>
                </a:lnTo>
                <a:lnTo>
                  <a:pt x="0" y="0"/>
                </a:lnTo>
                <a:close/>
              </a:path>
            </a:pathLst>
          </a:custGeom>
          <a:blipFill>
            <a:blip r:embed="rId1"/>
            <a:stretch>
              <a:fillRect/>
            </a:stretch>
          </a:blipFill>
        </p:spPr>
      </p:sp>
      <p:sp>
        <p:nvSpPr>
          <p:cNvPr id="13" name="TextBox 13"/>
          <p:cNvSpPr txBox="1"/>
          <p:nvPr/>
        </p:nvSpPr>
        <p:spPr>
          <a:xfrm>
            <a:off x="1043893" y="1758636"/>
            <a:ext cx="9913189" cy="700709"/>
          </a:xfrm>
          <a:prstGeom prst="rect">
            <a:avLst/>
          </a:prstGeom>
        </p:spPr>
        <p:txBody>
          <a:bodyPr lIns="0" tIns="0" rIns="0" bIns="0" rtlCol="0" anchor="t">
            <a:spAutoFit/>
          </a:bodyPr>
          <a:lstStyle/>
          <a:p>
            <a:pPr algn="l">
              <a:lnSpc>
                <a:spcPts val="5480"/>
              </a:lnSpc>
            </a:pPr>
            <a:r>
              <a:rPr lang="en-US" sz="3915" spc="-78">
                <a:solidFill>
                  <a:srgbClr val="000000"/>
                </a:solidFill>
                <a:latin typeface="Poppins" panose="00000500000000000000"/>
                <a:ea typeface="Poppins" panose="00000500000000000000"/>
                <a:cs typeface="Poppins" panose="00000500000000000000"/>
                <a:sym typeface="Poppins" panose="00000500000000000000"/>
              </a:rPr>
              <a:t>2</a:t>
            </a:r>
            <a:r>
              <a:rPr lang="en-US" sz="3915" spc="-78">
                <a:solidFill>
                  <a:srgbClr val="000000"/>
                </a:solidFill>
                <a:latin typeface="Poppins" panose="00000500000000000000"/>
                <a:ea typeface="Poppins" panose="00000500000000000000"/>
                <a:cs typeface="Poppins" panose="00000500000000000000"/>
                <a:sym typeface="Poppins" panose="00000500000000000000"/>
              </a:rPr>
              <a:t>. Nguyên lý hoạt động cơ bản</a:t>
            </a:r>
            <a:endParaRPr lang="en-US" sz="3915" spc="-78">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6400800" y="9515475"/>
            <a:ext cx="6088380" cy="412750"/>
          </a:xfrm>
          <a:prstGeom prst="rect">
            <a:avLst/>
          </a:prstGeom>
        </p:spPr>
        <p:txBody>
          <a:bodyPr wrap="square" lIns="0" tIns="0" rIns="0" bIns="0" rtlCol="0" anchor="t">
            <a:spAutoFit/>
          </a:bodyPr>
          <a:lstStyle/>
          <a:p>
            <a:pPr algn="ctr">
              <a:lnSpc>
                <a:spcPts val="3220"/>
              </a:lnSpc>
              <a:spcBef>
                <a:spcPct val="0"/>
              </a:spcBef>
            </a:pPr>
            <a:r>
              <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rPr>
              <a:t>Hình 1.1 StrongArm Latch nguyên bản</a:t>
            </a:r>
            <a:endPar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 Box 14"/>
          <p:cNvSpPr txBox="1"/>
          <p:nvPr/>
        </p:nvSpPr>
        <p:spPr>
          <a:xfrm>
            <a:off x="381000" y="723900"/>
            <a:ext cx="12606655" cy="1043305"/>
          </a:xfrm>
          <a:prstGeom prst="rect">
            <a:avLst/>
          </a:prstGeom>
          <a:noFill/>
        </p:spPr>
        <p:txBody>
          <a:bodyPr wrap="square" rtlCol="0" anchor="t">
            <a:spAutoFit/>
          </a:bodyPr>
          <a:p>
            <a:pPr algn="l">
              <a:lnSpc>
                <a:spcPts val="7425"/>
              </a:lnSpc>
              <a:spcBef>
                <a:spcPct val="0"/>
              </a:spcBef>
            </a:pPr>
            <a:r>
              <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929195" y="8389571"/>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806336" y="2940861"/>
            <a:ext cx="7799799" cy="6317439"/>
          </a:xfrm>
          <a:custGeom>
            <a:avLst/>
            <a:gdLst/>
            <a:ahLst/>
            <a:cxnLst/>
            <a:rect l="l" t="t" r="r" b="b"/>
            <a:pathLst>
              <a:path w="7799799" h="6317439">
                <a:moveTo>
                  <a:pt x="0" y="0"/>
                </a:moveTo>
                <a:lnTo>
                  <a:pt x="7799799" y="0"/>
                </a:lnTo>
                <a:lnTo>
                  <a:pt x="7799799" y="6317439"/>
                </a:lnTo>
                <a:lnTo>
                  <a:pt x="0" y="6317439"/>
                </a:lnTo>
                <a:lnTo>
                  <a:pt x="0" y="0"/>
                </a:lnTo>
                <a:close/>
              </a:path>
            </a:pathLst>
          </a:custGeom>
          <a:blipFill>
            <a:blip r:embed="rId1"/>
            <a:stretch>
              <a:fillRect/>
            </a:stretch>
          </a:blipFill>
        </p:spPr>
      </p:sp>
      <p:sp>
        <p:nvSpPr>
          <p:cNvPr id="12" name="TextBox 12"/>
          <p:cNvSpPr txBox="1"/>
          <p:nvPr/>
        </p:nvSpPr>
        <p:spPr>
          <a:xfrm>
            <a:off x="611699" y="646251"/>
            <a:ext cx="12426276" cy="912998"/>
          </a:xfrm>
          <a:prstGeom prst="rect">
            <a:avLst/>
          </a:prstGeom>
        </p:spPr>
        <p:txBody>
          <a:bodyPr lIns="0" tIns="0" rIns="0" bIns="0" rtlCol="0" anchor="t">
            <a:spAutoFit/>
          </a:bodyPr>
          <a:lstStyle/>
          <a:p>
            <a:pPr algn="l">
              <a:lnSpc>
                <a:spcPts val="7425"/>
              </a:lnSpc>
              <a:spcBef>
                <a:spcPct val="0"/>
              </a:spcBef>
            </a:pPr>
            <a:r>
              <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043893" y="1758636"/>
            <a:ext cx="9913189" cy="700709"/>
          </a:xfrm>
          <a:prstGeom prst="rect">
            <a:avLst/>
          </a:prstGeom>
        </p:spPr>
        <p:txBody>
          <a:bodyPr lIns="0" tIns="0" rIns="0" bIns="0" rtlCol="0" anchor="t">
            <a:spAutoFit/>
          </a:bodyPr>
          <a:lstStyle/>
          <a:p>
            <a:pPr algn="l">
              <a:lnSpc>
                <a:spcPts val="5480"/>
              </a:lnSpc>
            </a:pPr>
            <a:r>
              <a:rPr lang="en-US" sz="3915" spc="-78">
                <a:solidFill>
                  <a:srgbClr val="000000"/>
                </a:solidFill>
                <a:latin typeface="Poppins" panose="00000500000000000000"/>
                <a:ea typeface="Poppins" panose="00000500000000000000"/>
                <a:cs typeface="Poppins" panose="00000500000000000000"/>
                <a:sym typeface="Poppins" panose="00000500000000000000"/>
              </a:rPr>
              <a:t>2</a:t>
            </a:r>
            <a:r>
              <a:rPr lang="en-US" sz="3915" spc="-78">
                <a:solidFill>
                  <a:srgbClr val="000000"/>
                </a:solidFill>
                <a:latin typeface="Poppins" panose="00000500000000000000"/>
                <a:ea typeface="Poppins" panose="00000500000000000000"/>
                <a:cs typeface="Poppins" panose="00000500000000000000"/>
                <a:sym typeface="Poppins" panose="00000500000000000000"/>
              </a:rPr>
              <a:t>. Nguyên lý hoạt động cơ bản</a:t>
            </a:r>
            <a:endParaRPr lang="en-US" sz="3915" spc="-78">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3124200" y="9509125"/>
            <a:ext cx="5616575" cy="412750"/>
          </a:xfrm>
          <a:prstGeom prst="rect">
            <a:avLst/>
          </a:prstGeom>
        </p:spPr>
        <p:txBody>
          <a:bodyPr wrap="square" lIns="0" tIns="0" rIns="0" bIns="0" rtlCol="0" anchor="t">
            <a:spAutoFit/>
          </a:bodyPr>
          <a:lstStyle/>
          <a:p>
            <a:pPr algn="ctr">
              <a:lnSpc>
                <a:spcPts val="3220"/>
              </a:lnSpc>
              <a:spcBef>
                <a:spcPct val="0"/>
              </a:spcBef>
            </a:pPr>
            <a:r>
              <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rPr>
              <a:t>Hình 1.2 StrongArm Latch cải tiến</a:t>
            </a:r>
            <a:endPar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9933245" y="2826561"/>
            <a:ext cx="8013476" cy="4005581"/>
          </a:xfrm>
          <a:prstGeom prst="rect">
            <a:avLst/>
          </a:prstGeom>
        </p:spPr>
        <p:txBody>
          <a:bodyPr lIns="0" tIns="0" rIns="0" bIns="0" rtlCol="0" anchor="t">
            <a:spAutoFit/>
          </a:bodyPr>
          <a:lstStyle/>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Trong Hình 1.2, Latch bao gồm một cặp NMOS vi sai M1-M2, hai cặp phản hồi chéo M3-M4 và M5-M6, bốn PMOS tiền nạp S1, S2, S3 và S4.</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920"/>
              </a:lnSpc>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Cuối cùng Latch gồm một NMOS M7 như một “công tắc điều khiển dòng”. Mạch cung cấp đầu ra rail-to-rail tại các nút X và Y tương ứng với độ lệch giữa VIN1-VIN2</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929195" y="8389571"/>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2462217" y="2940142"/>
            <a:ext cx="5236080" cy="6018593"/>
          </a:xfrm>
          <a:custGeom>
            <a:avLst/>
            <a:gdLst/>
            <a:ahLst/>
            <a:cxnLst/>
            <a:rect l="l" t="t" r="r" b="b"/>
            <a:pathLst>
              <a:path w="5236080" h="6018593">
                <a:moveTo>
                  <a:pt x="0" y="0"/>
                </a:moveTo>
                <a:lnTo>
                  <a:pt x="5236080" y="0"/>
                </a:lnTo>
                <a:lnTo>
                  <a:pt x="5236080" y="6018593"/>
                </a:lnTo>
                <a:lnTo>
                  <a:pt x="0" y="6018593"/>
                </a:lnTo>
                <a:lnTo>
                  <a:pt x="0" y="0"/>
                </a:lnTo>
                <a:close/>
              </a:path>
            </a:pathLst>
          </a:custGeom>
          <a:blipFill>
            <a:blip r:embed="rId1"/>
            <a:stretch>
              <a:fillRect/>
            </a:stretch>
          </a:blipFill>
        </p:spPr>
      </p:sp>
      <p:sp>
        <p:nvSpPr>
          <p:cNvPr id="12" name="TextBox 12"/>
          <p:cNvSpPr txBox="1"/>
          <p:nvPr/>
        </p:nvSpPr>
        <p:spPr>
          <a:xfrm>
            <a:off x="611699" y="646251"/>
            <a:ext cx="12426276" cy="912998"/>
          </a:xfrm>
          <a:prstGeom prst="rect">
            <a:avLst/>
          </a:prstGeom>
        </p:spPr>
        <p:txBody>
          <a:bodyPr lIns="0" tIns="0" rIns="0" bIns="0" rtlCol="0" anchor="t">
            <a:spAutoFit/>
          </a:bodyPr>
          <a:lstStyle/>
          <a:p>
            <a:pPr algn="l">
              <a:lnSpc>
                <a:spcPts val="7425"/>
              </a:lnSpc>
              <a:spcBef>
                <a:spcPct val="0"/>
              </a:spcBef>
            </a:pPr>
            <a:r>
              <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043893" y="1758636"/>
            <a:ext cx="9913189" cy="700709"/>
          </a:xfrm>
          <a:prstGeom prst="rect">
            <a:avLst/>
          </a:prstGeom>
        </p:spPr>
        <p:txBody>
          <a:bodyPr lIns="0" tIns="0" rIns="0" bIns="0" rtlCol="0" anchor="t">
            <a:spAutoFit/>
          </a:bodyPr>
          <a:lstStyle/>
          <a:p>
            <a:pPr algn="l">
              <a:lnSpc>
                <a:spcPts val="5480"/>
              </a:lnSpc>
            </a:pPr>
            <a:r>
              <a:rPr lang="en-US" sz="3915" spc="-78">
                <a:solidFill>
                  <a:srgbClr val="000000"/>
                </a:solidFill>
                <a:latin typeface="Poppins" panose="00000500000000000000"/>
                <a:ea typeface="Poppins" panose="00000500000000000000"/>
                <a:cs typeface="Poppins" panose="00000500000000000000"/>
                <a:sym typeface="Poppins" panose="00000500000000000000"/>
              </a:rPr>
              <a:t>2</a:t>
            </a:r>
            <a:r>
              <a:rPr lang="en-US" sz="3915" spc="-78">
                <a:solidFill>
                  <a:srgbClr val="000000"/>
                </a:solidFill>
                <a:latin typeface="Poppins" panose="00000500000000000000"/>
                <a:ea typeface="Poppins" panose="00000500000000000000"/>
                <a:cs typeface="Poppins" panose="00000500000000000000"/>
                <a:sym typeface="Poppins" panose="00000500000000000000"/>
              </a:rPr>
              <a:t>. Nguyên lý hoạt động cơ bản</a:t>
            </a:r>
            <a:endParaRPr lang="en-US" sz="3915" spc="-78">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339850" y="9182100"/>
            <a:ext cx="7480935" cy="825500"/>
          </a:xfrm>
          <a:prstGeom prst="rect">
            <a:avLst/>
          </a:prstGeom>
        </p:spPr>
        <p:txBody>
          <a:bodyPr wrap="square" lIns="0" tIns="0" rIns="0" bIns="0" rtlCol="0" anchor="t">
            <a:spAutoFit/>
          </a:bodyPr>
          <a:lstStyle/>
          <a:p>
            <a:pPr algn="ctr">
              <a:lnSpc>
                <a:spcPts val="3220"/>
              </a:lnSpc>
              <a:spcBef>
                <a:spcPct val="0"/>
              </a:spcBef>
            </a:pPr>
            <a:r>
              <a:rPr lang="en-US" sz="1600" b="1">
                <a:solidFill>
                  <a:srgbClr val="000000"/>
                </a:solidFill>
                <a:latin typeface="Montserrat Bold" panose="00000800000000000000"/>
                <a:ea typeface="Montserrat Bold" panose="00000800000000000000"/>
                <a:cs typeface="Montserrat Bold" panose="00000800000000000000"/>
                <a:sym typeface="Montserrat Bold" panose="00000800000000000000"/>
              </a:rPr>
              <a:t>Hình 1.3 Mạch được mô tả sau giai đoạn đầu tiên</a:t>
            </a:r>
            <a:endParaRPr lang="en-US" sz="16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220"/>
              </a:lnSpc>
              <a:spcBef>
                <a:spcPct val="0"/>
              </a:spcBef>
            </a:pPr>
            <a:endParaRPr sz="1600"/>
          </a:p>
        </p:txBody>
      </p:sp>
      <p:sp>
        <p:nvSpPr>
          <p:cNvPr id="15" name="TextBox 15"/>
          <p:cNvSpPr txBox="1"/>
          <p:nvPr/>
        </p:nvSpPr>
        <p:spPr>
          <a:xfrm>
            <a:off x="8714390" y="2825842"/>
            <a:ext cx="8013476" cy="3518535"/>
          </a:xfrm>
          <a:prstGeom prst="rect">
            <a:avLst/>
          </a:prstGeom>
        </p:spPr>
        <p:txBody>
          <a:bodyPr lIns="0" tIns="0" rIns="0" bIns="0" rtlCol="0" anchor="t">
            <a:spAutoFit/>
          </a:bodyPr>
          <a:lstStyle/>
          <a:p>
            <a:pPr algn="l">
              <a:lnSpc>
                <a:spcPts val="3920"/>
              </a:lnSpc>
            </a:p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Tro</a:t>
            </a: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ng giai đoạn đầu tiên:</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4520" lvl="1" indent="-302260" algn="l">
              <a:lnSpc>
                <a:spcPts val="3920"/>
              </a:lnSpc>
              <a:buFont typeface="Arial" panose="020B0604020202020204"/>
              <a:buChar char="•"/>
            </a:pPr>
            <a:r>
              <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rPr>
              <a:t>Clock ở mức thấp, hai NMOS M1 và M2 tắt, các PMOS S1, S2, S3 và S4 dẫn, nên bốn nút điện áp X, Y, P và Q được kéo lên VDD. Mạch được mô tả như Hình 1.3.</a:t>
            </a:r>
            <a:endParaRPr lang="en-US" sz="2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920"/>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929195" y="8389571"/>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391285" y="2884170"/>
            <a:ext cx="6946900" cy="5725795"/>
          </a:xfrm>
          <a:custGeom>
            <a:avLst/>
            <a:gdLst/>
            <a:ahLst/>
            <a:cxnLst/>
            <a:rect l="l" t="t" r="r" b="b"/>
            <a:pathLst>
              <a:path w="6947170" h="5616051">
                <a:moveTo>
                  <a:pt x="0" y="0"/>
                </a:moveTo>
                <a:lnTo>
                  <a:pt x="6947170" y="0"/>
                </a:lnTo>
                <a:lnTo>
                  <a:pt x="6947170" y="5616051"/>
                </a:lnTo>
                <a:lnTo>
                  <a:pt x="0" y="5616051"/>
                </a:lnTo>
                <a:lnTo>
                  <a:pt x="0" y="0"/>
                </a:lnTo>
                <a:close/>
              </a:path>
            </a:pathLst>
          </a:custGeom>
          <a:blipFill>
            <a:blip r:embed="rId1"/>
            <a:stretch>
              <a:fillRect/>
            </a:stretch>
          </a:blipFill>
        </p:spPr>
      </p:sp>
      <p:sp>
        <p:nvSpPr>
          <p:cNvPr id="12" name="TextBox 12"/>
          <p:cNvSpPr txBox="1"/>
          <p:nvPr/>
        </p:nvSpPr>
        <p:spPr>
          <a:xfrm>
            <a:off x="611699" y="646251"/>
            <a:ext cx="12426276" cy="912998"/>
          </a:xfrm>
          <a:prstGeom prst="rect">
            <a:avLst/>
          </a:prstGeom>
        </p:spPr>
        <p:txBody>
          <a:bodyPr lIns="0" tIns="0" rIns="0" bIns="0" rtlCol="0" anchor="t">
            <a:spAutoFit/>
          </a:bodyPr>
          <a:lstStyle/>
          <a:p>
            <a:pPr algn="l">
              <a:lnSpc>
                <a:spcPts val="7425"/>
              </a:lnSpc>
              <a:spcBef>
                <a:spcPct val="0"/>
              </a:spcBef>
            </a:pPr>
            <a:r>
              <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043893" y="1758636"/>
            <a:ext cx="9913189" cy="700709"/>
          </a:xfrm>
          <a:prstGeom prst="rect">
            <a:avLst/>
          </a:prstGeom>
        </p:spPr>
        <p:txBody>
          <a:bodyPr lIns="0" tIns="0" rIns="0" bIns="0" rtlCol="0" anchor="t">
            <a:spAutoFit/>
          </a:bodyPr>
          <a:lstStyle/>
          <a:p>
            <a:pPr algn="l">
              <a:lnSpc>
                <a:spcPts val="5480"/>
              </a:lnSpc>
            </a:pPr>
            <a:r>
              <a:rPr lang="en-US" sz="3915" spc="-78">
                <a:solidFill>
                  <a:srgbClr val="000000"/>
                </a:solidFill>
                <a:latin typeface="Poppins" panose="00000500000000000000"/>
                <a:ea typeface="Poppins" panose="00000500000000000000"/>
                <a:cs typeface="Poppins" panose="00000500000000000000"/>
                <a:sym typeface="Poppins" panose="00000500000000000000"/>
              </a:rPr>
              <a:t>2</a:t>
            </a:r>
            <a:r>
              <a:rPr lang="en-US" sz="3915" spc="-78">
                <a:solidFill>
                  <a:srgbClr val="000000"/>
                </a:solidFill>
                <a:latin typeface="Poppins" panose="00000500000000000000"/>
                <a:ea typeface="Poppins" panose="00000500000000000000"/>
                <a:cs typeface="Poppins" panose="00000500000000000000"/>
                <a:sym typeface="Poppins" panose="00000500000000000000"/>
              </a:rPr>
              <a:t>. Nguyên lý hoạt động cơ bản</a:t>
            </a:r>
            <a:endParaRPr lang="en-US" sz="3915" spc="-78">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1414780" y="8877300"/>
            <a:ext cx="6923405" cy="617855"/>
          </a:xfrm>
          <a:prstGeom prst="rect">
            <a:avLst/>
          </a:prstGeom>
        </p:spPr>
        <p:txBody>
          <a:bodyPr wrap="square" lIns="0" tIns="0" rIns="0" bIns="0" rtlCol="0" anchor="t">
            <a:noAutofit/>
          </a:bodyPr>
          <a:lstStyle/>
          <a:p>
            <a:pPr algn="ctr">
              <a:lnSpc>
                <a:spcPts val="3220"/>
              </a:lnSpc>
              <a:spcBef>
                <a:spcPct val="0"/>
              </a:spcBef>
            </a:pPr>
            <a:r>
              <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rPr>
              <a:t>Hình 1.4 Mạch được mô tả ở giai đoạn thứ hai</a:t>
            </a:r>
            <a:endPar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220"/>
              </a:lnSpc>
              <a:spcBef>
                <a:spcPct val="0"/>
              </a:spcBef>
            </a:pPr>
          </a:p>
          <a:p>
            <a:pPr algn="ctr">
              <a:lnSpc>
                <a:spcPts val="3220"/>
              </a:lnSpc>
              <a:spcBef>
                <a:spcPct val="0"/>
              </a:spcBef>
            </a:pPr>
          </a:p>
        </p:txBody>
      </p:sp>
      <p:sp>
        <p:nvSpPr>
          <p:cNvPr id="15" name="TextBox 15"/>
          <p:cNvSpPr txBox="1"/>
          <p:nvPr/>
        </p:nvSpPr>
        <p:spPr>
          <a:xfrm>
            <a:off x="8557895" y="2245728"/>
            <a:ext cx="9329894" cy="7935595"/>
          </a:xfrm>
          <a:prstGeom prst="rect">
            <a:avLst/>
          </a:prstGeom>
        </p:spPr>
        <p:txBody>
          <a:bodyPr lIns="0" tIns="0" rIns="0" bIns="0" rtlCol="0" anchor="t">
            <a:spAutoFit/>
          </a:bodyPr>
          <a:lstStyle/>
          <a:p>
            <a:pPr algn="l">
              <a:lnSpc>
                <a:spcPts val="3640"/>
              </a:lnSpc>
            </a:pPr>
          </a:p>
          <a:p>
            <a:pPr marL="561340" lvl="1" indent="-280670" algn="l">
              <a:lnSpc>
                <a:spcPts val="3640"/>
              </a:lnSpc>
              <a:buFont typeface="Arial" panose="020B0604020202020204"/>
              <a:buChar cha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Ở giai đoạn thứ hai hay còn gọi là giai đoạn khuếch đại:</a:t>
            </a:r>
            <a:endPar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61340" lvl="1" indent="-280670" algn="just">
              <a:lnSpc>
                <a:spcPts val="3640"/>
              </a:lnSpc>
              <a:buFont typeface="Arial" panose="020B0604020202020204"/>
              <a:buChar cha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CLK ở mức cao, các PMOS S1, S2, S3 và S4 sẽ tắt, bật làm cho cặp NMOS M1-M2 bật, tạo ra các dòng vi sai VIN1 và VIN2. Dòng bắt đầu chảy từ P và Q xuống M1 và M2 làm sụt áp tại các điểm P và Q. Do VIN1 khác VIN2 nên dòng chảy qua M1 và M2 cũng khác nhau. Vì vậy, dòng chảy từ các nút điện áp P và Q (hay dòng chảy từ CP và CQ được mô tả trong Hình 1.4) sẽ làm cho |VP-VQ| tăng theo thời gian. Ban đầu, mạch hoạt gần như tuyến tính nên |VP-VQ| tăng tuyến tính theo công thức:</a:t>
            </a:r>
            <a:endPar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640"/>
              </a:lnSpc>
            </a:pPr>
          </a:p>
          <a:p>
            <a:pPr algn="l">
              <a:lnSpc>
                <a:spcPts val="3640"/>
              </a:lnSpc>
            </a:pPr>
          </a:p>
          <a:p>
            <a:pPr marL="561340" lvl="1" indent="-280670" algn="l">
              <a:lnSpc>
                <a:spcPts val="3640"/>
              </a:lnSpc>
              <a:buFont typeface="Arial" panose="020B0604020202020204"/>
              <a:buChar char="•"/>
            </a:pPr>
            <a:endPar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61340" lvl="1" indent="-280670" algn="l">
              <a:lnSpc>
                <a:spcPts val="3640"/>
              </a:lnSpc>
              <a:buFont typeface="Arial" panose="020B0604020202020204"/>
              <a:buChar cha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Trong đó:          là độ dẫn xuyên nhỏ của M1 hoặc M2.</a:t>
            </a:r>
            <a:endPar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61340" lvl="1" indent="-280670" algn="l">
              <a:lnSpc>
                <a:spcPts val="3640"/>
              </a:lnSpc>
              <a:buFont typeface="Arial" panose="020B0604020202020204"/>
              <a:buChar cha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         là điện dung tại nút P hoặc Q.</a:t>
            </a:r>
            <a:endPar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61340" lvl="1" indent="-280670" algn="l">
              <a:lnSpc>
                <a:spcPts val="3640"/>
              </a:lnSpc>
              <a:buFont typeface="Arial" panose="020B0604020202020204"/>
              <a:buChar char="•"/>
            </a:pPr>
            <a:r>
              <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t là thời gian bật( thời gian  đã bật được bao lâu).</a:t>
            </a:r>
            <a:endParaRPr lang="en-US" sz="2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640"/>
              </a:lnSpc>
            </a:pPr>
          </a:p>
        </p:txBody>
      </p:sp>
      <p:pic>
        <p:nvPicPr>
          <p:cNvPr id="16" name="Picture 16"/>
          <p:cNvPicPr>
            <a:picLocks noChangeAspect="1"/>
          </p:cNvPicPr>
          <p:nvPr/>
        </p:nvPicPr>
        <p:blipFill>
          <a:blip r:embed="rId2"/>
          <a:stretch>
            <a:fillRect/>
          </a:stretch>
        </p:blipFill>
        <p:spPr>
          <a:xfrm>
            <a:off x="9076766" y="8689700"/>
            <a:ext cx="806814" cy="450867"/>
          </a:xfrm>
          <a:prstGeom prst="rect">
            <a:avLst/>
          </a:prstGeom>
        </p:spPr>
      </p:pic>
      <p:pic>
        <p:nvPicPr>
          <p:cNvPr id="17" name="Picture 17"/>
          <p:cNvPicPr>
            <a:picLocks noChangeAspect="1"/>
          </p:cNvPicPr>
          <p:nvPr/>
        </p:nvPicPr>
        <p:blipFill>
          <a:blip r:embed="rId3"/>
          <a:stretch>
            <a:fillRect/>
          </a:stretch>
        </p:blipFill>
        <p:spPr>
          <a:xfrm>
            <a:off x="10454317" y="8277425"/>
            <a:ext cx="881993" cy="406408"/>
          </a:xfrm>
          <a:prstGeom prst="rect">
            <a:avLst/>
          </a:prstGeom>
        </p:spPr>
      </p:pic>
      <p:pic>
        <p:nvPicPr>
          <p:cNvPr id="18" name="Picture 18"/>
          <p:cNvPicPr>
            <a:picLocks noChangeAspect="1"/>
          </p:cNvPicPr>
          <p:nvPr/>
        </p:nvPicPr>
        <p:blipFill>
          <a:blip r:embed="rId4"/>
          <a:stretch>
            <a:fillRect/>
          </a:stretch>
        </p:blipFill>
        <p:spPr>
          <a:xfrm>
            <a:off x="9278133" y="6795242"/>
            <a:ext cx="6458546" cy="19510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3EF"/>
        </a:solidFill>
        <a:effectLst/>
      </p:bgPr>
    </p:bg>
    <p:spTree>
      <p:nvGrpSpPr>
        <p:cNvPr id="1" name=""/>
        <p:cNvGrpSpPr/>
        <p:nvPr/>
      </p:nvGrpSpPr>
      <p:grpSpPr>
        <a:xfrm>
          <a:off x="0" y="0"/>
          <a:ext cx="0" cy="0"/>
          <a:chOff x="0" y="0"/>
          <a:chExt cx="0" cy="0"/>
        </a:xfrm>
      </p:grpSpPr>
      <p:grpSp>
        <p:nvGrpSpPr>
          <p:cNvPr id="2" name="Group 2"/>
          <p:cNvGrpSpPr/>
          <p:nvPr/>
        </p:nvGrpSpPr>
        <p:grpSpPr>
          <a:xfrm rot="0">
            <a:off x="16420234" y="-1717598"/>
            <a:ext cx="3735531" cy="37355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929195" y="8389571"/>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6317988" y="2922683"/>
            <a:ext cx="5652023" cy="5755204"/>
          </a:xfrm>
          <a:custGeom>
            <a:avLst/>
            <a:gdLst/>
            <a:ahLst/>
            <a:cxnLst/>
            <a:rect l="l" t="t" r="r" b="b"/>
            <a:pathLst>
              <a:path w="5652023" h="5755204">
                <a:moveTo>
                  <a:pt x="0" y="0"/>
                </a:moveTo>
                <a:lnTo>
                  <a:pt x="5652024" y="0"/>
                </a:lnTo>
                <a:lnTo>
                  <a:pt x="5652024" y="5755204"/>
                </a:lnTo>
                <a:lnTo>
                  <a:pt x="0" y="5755204"/>
                </a:lnTo>
                <a:lnTo>
                  <a:pt x="0" y="0"/>
                </a:lnTo>
                <a:close/>
              </a:path>
            </a:pathLst>
          </a:custGeom>
          <a:blipFill>
            <a:blip r:embed="rId1"/>
            <a:stretch>
              <a:fillRect/>
            </a:stretch>
          </a:blipFill>
        </p:spPr>
      </p:sp>
      <p:sp>
        <p:nvSpPr>
          <p:cNvPr id="12" name="TextBox 12"/>
          <p:cNvSpPr txBox="1"/>
          <p:nvPr/>
        </p:nvSpPr>
        <p:spPr>
          <a:xfrm>
            <a:off x="611699" y="646251"/>
            <a:ext cx="12426276" cy="912998"/>
          </a:xfrm>
          <a:prstGeom prst="rect">
            <a:avLst/>
          </a:prstGeom>
        </p:spPr>
        <p:txBody>
          <a:bodyPr lIns="0" tIns="0" rIns="0" bIns="0" rtlCol="0" anchor="t">
            <a:spAutoFit/>
          </a:bodyPr>
          <a:lstStyle/>
          <a:p>
            <a:pPr algn="l">
              <a:lnSpc>
                <a:spcPts val="7425"/>
              </a:lnSpc>
              <a:spcBef>
                <a:spcPct val="0"/>
              </a:spcBef>
            </a:pPr>
            <a:r>
              <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rPr>
              <a:t>I. Mục tiêu đề tài và cơ sở lý thuyết</a:t>
            </a:r>
            <a:endParaRPr lang="en-US" sz="5305"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1043893" y="1758636"/>
            <a:ext cx="9913189" cy="700709"/>
          </a:xfrm>
          <a:prstGeom prst="rect">
            <a:avLst/>
          </a:prstGeom>
        </p:spPr>
        <p:txBody>
          <a:bodyPr lIns="0" tIns="0" rIns="0" bIns="0" rtlCol="0" anchor="t">
            <a:spAutoFit/>
          </a:bodyPr>
          <a:lstStyle/>
          <a:p>
            <a:pPr algn="l">
              <a:lnSpc>
                <a:spcPts val="5480"/>
              </a:lnSpc>
            </a:pPr>
            <a:r>
              <a:rPr lang="en-US" sz="3915" spc="-78">
                <a:solidFill>
                  <a:srgbClr val="000000"/>
                </a:solidFill>
                <a:latin typeface="Poppins" panose="00000500000000000000"/>
                <a:ea typeface="Poppins" panose="00000500000000000000"/>
                <a:cs typeface="Poppins" panose="00000500000000000000"/>
                <a:sym typeface="Poppins" panose="00000500000000000000"/>
              </a:rPr>
              <a:t>2</a:t>
            </a:r>
            <a:r>
              <a:rPr lang="en-US" sz="3915" spc="-78">
                <a:solidFill>
                  <a:srgbClr val="000000"/>
                </a:solidFill>
                <a:latin typeface="Poppins" panose="00000500000000000000"/>
                <a:ea typeface="Poppins" panose="00000500000000000000"/>
                <a:cs typeface="Poppins" panose="00000500000000000000"/>
                <a:sym typeface="Poppins" panose="00000500000000000000"/>
              </a:rPr>
              <a:t>. Nguyên lý hoạt động cơ bản</a:t>
            </a:r>
            <a:endParaRPr lang="en-US" sz="3915" spc="-78">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6169182" y="9067981"/>
            <a:ext cx="5949637" cy="1189355"/>
          </a:xfrm>
          <a:prstGeom prst="rect">
            <a:avLst/>
          </a:prstGeom>
        </p:spPr>
        <p:txBody>
          <a:bodyPr lIns="0" tIns="0" rIns="0" bIns="0" rtlCol="0" anchor="t">
            <a:spAutoFit/>
          </a:bodyPr>
          <a:lstStyle/>
          <a:p>
            <a:pPr algn="ctr">
              <a:lnSpc>
                <a:spcPts val="3220"/>
              </a:lnSpc>
              <a:spcBef>
                <a:spcPct val="0"/>
              </a:spcBef>
            </a:pPr>
            <a:r>
              <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rPr>
              <a:t>Hình 1.5 Đồ thị điện áp của nút P và Q giảm theo thời gian</a:t>
            </a:r>
            <a:endParaRPr lang="en-US" sz="23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220"/>
              </a:lnSpc>
              <a:spcBef>
                <a:spcPct val="0"/>
              </a:spcBef>
            </a:pPr>
          </a:p>
        </p:txBody>
      </p:sp>
    </p:spTree>
  </p:cSld>
  <p:clrMapOvr>
    <a:masterClrMapping/>
  </p:clrMapOvr>
</p:sld>
</file>

<file path=ppt/tags/tag1.xml><?xml version="1.0" encoding="utf-8"?>
<p:tagLst xmlns:p="http://schemas.openxmlformats.org/presentationml/2006/main">
  <p:tag name="TABLE_ENDDRAG_ORIGIN_RECT" val="1017*227"/>
  <p:tag name="TABLE_ENDDRAG_RECT" val="206*172*1017*2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8871</Words>
  <Application>WPS Presentation</Application>
  <PresentationFormat>On-screen Show (4:3)</PresentationFormat>
  <Paragraphs>295</Paragraphs>
  <Slides>28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28</vt:i4>
      </vt:variant>
    </vt:vector>
  </HeadingPairs>
  <TitlesOfParts>
    <vt:vector size="45" baseType="lpstr">
      <vt:lpstr>Arial</vt:lpstr>
      <vt:lpstr>SimSun</vt:lpstr>
      <vt:lpstr>Wingdings</vt:lpstr>
      <vt:lpstr>Arimo Bold</vt:lpstr>
      <vt:lpstr>Tahoma Bold</vt:lpstr>
      <vt:lpstr>Arial MT Pro Bold</vt:lpstr>
      <vt:lpstr>DejaVu Serif Bold</vt:lpstr>
      <vt:lpstr>DejaVu Serif</vt:lpstr>
      <vt:lpstr>Montserrat Bold</vt:lpstr>
      <vt:lpstr>Poppins</vt:lpstr>
      <vt:lpstr>Montserrat</vt:lpstr>
      <vt:lpstr>Arial</vt:lpstr>
      <vt:lpstr>Times New Roman</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VÀ MÔ PHỎNG STRONG ARM LATCH</dc:title>
  <dc:creator/>
  <cp:lastModifiedBy>20_0067 Phạm Vũ Tuấn Hưn</cp:lastModifiedBy>
  <cp:revision>17</cp:revision>
  <dcterms:created xsi:type="dcterms:W3CDTF">2006-08-16T00:00:00Z</dcterms:created>
  <dcterms:modified xsi:type="dcterms:W3CDTF">2025-09-20T09:10:02Z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3E560374BFD24855B0D818042A9FB96F_13</vt:lpwstr>
  </property>
  <property fmtid="{D5CDD505-2E9C-101B-9397-08002B2CF9AE}" pid="3" name="KSOProductBuildVer">
    <vt:lpwstr>1033-12.2.0.22549</vt:lpwstr>
  </property>
</Properties>
</file>